
<file path=[Content_Types].xml><?xml version="1.0" encoding="utf-8"?>
<Types xmlns="http://schemas.openxmlformats.org/package/2006/content-types">
  <Default Extension="bin" ContentType="image/unknown"/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6"/>
  </p:notesMasterIdLst>
  <p:handoutMasterIdLst>
    <p:handoutMasterId r:id="rId87"/>
  </p:handoutMasterIdLst>
  <p:sldIdLst>
    <p:sldId id="256" r:id="rId2"/>
    <p:sldId id="258" r:id="rId3"/>
    <p:sldId id="259" r:id="rId4"/>
    <p:sldId id="265" r:id="rId5"/>
    <p:sldId id="260" r:id="rId6"/>
    <p:sldId id="263" r:id="rId7"/>
    <p:sldId id="261" r:id="rId8"/>
    <p:sldId id="262" r:id="rId9"/>
    <p:sldId id="275" r:id="rId10"/>
    <p:sldId id="268" r:id="rId11"/>
    <p:sldId id="267" r:id="rId12"/>
    <p:sldId id="264" r:id="rId13"/>
    <p:sldId id="270" r:id="rId14"/>
    <p:sldId id="273" r:id="rId15"/>
    <p:sldId id="271" r:id="rId16"/>
    <p:sldId id="272" r:id="rId17"/>
    <p:sldId id="279" r:id="rId18"/>
    <p:sldId id="356" r:id="rId19"/>
    <p:sldId id="276" r:id="rId20"/>
    <p:sldId id="277" r:id="rId21"/>
    <p:sldId id="281" r:id="rId22"/>
    <p:sldId id="305" r:id="rId23"/>
    <p:sldId id="306" r:id="rId24"/>
    <p:sldId id="307" r:id="rId25"/>
    <p:sldId id="282" r:id="rId26"/>
    <p:sldId id="289" r:id="rId27"/>
    <p:sldId id="308" r:id="rId28"/>
    <p:sldId id="291" r:id="rId29"/>
    <p:sldId id="292" r:id="rId30"/>
    <p:sldId id="288" r:id="rId31"/>
    <p:sldId id="290" r:id="rId32"/>
    <p:sldId id="286" r:id="rId33"/>
    <p:sldId id="283" r:id="rId34"/>
    <p:sldId id="293" r:id="rId35"/>
    <p:sldId id="296" r:id="rId36"/>
    <p:sldId id="298" r:id="rId37"/>
    <p:sldId id="299" r:id="rId38"/>
    <p:sldId id="315" r:id="rId39"/>
    <p:sldId id="287" r:id="rId40"/>
    <p:sldId id="294" r:id="rId41"/>
    <p:sldId id="300" r:id="rId42"/>
    <p:sldId id="301" r:id="rId43"/>
    <p:sldId id="316" r:id="rId44"/>
    <p:sldId id="302" r:id="rId45"/>
    <p:sldId id="303" r:id="rId46"/>
    <p:sldId id="304" r:id="rId47"/>
    <p:sldId id="295" r:id="rId48"/>
    <p:sldId id="326" r:id="rId49"/>
    <p:sldId id="327" r:id="rId50"/>
    <p:sldId id="328" r:id="rId51"/>
    <p:sldId id="284" r:id="rId52"/>
    <p:sldId id="317" r:id="rId53"/>
    <p:sldId id="318" r:id="rId54"/>
    <p:sldId id="325" r:id="rId55"/>
    <p:sldId id="278" r:id="rId56"/>
    <p:sldId id="361" r:id="rId57"/>
    <p:sldId id="364" r:id="rId58"/>
    <p:sldId id="363" r:id="rId59"/>
    <p:sldId id="359" r:id="rId60"/>
    <p:sldId id="358" r:id="rId61"/>
    <p:sldId id="319" r:id="rId62"/>
    <p:sldId id="329" r:id="rId63"/>
    <p:sldId id="330" r:id="rId64"/>
    <p:sldId id="331" r:id="rId65"/>
    <p:sldId id="332" r:id="rId66"/>
    <p:sldId id="333" r:id="rId67"/>
    <p:sldId id="336" r:id="rId68"/>
    <p:sldId id="338" r:id="rId69"/>
    <p:sldId id="339" r:id="rId70"/>
    <p:sldId id="340" r:id="rId71"/>
    <p:sldId id="342" r:id="rId72"/>
    <p:sldId id="343" r:id="rId73"/>
    <p:sldId id="344" r:id="rId74"/>
    <p:sldId id="345" r:id="rId75"/>
    <p:sldId id="346" r:id="rId76"/>
    <p:sldId id="347" r:id="rId77"/>
    <p:sldId id="348" r:id="rId78"/>
    <p:sldId id="350" r:id="rId79"/>
    <p:sldId id="351" r:id="rId80"/>
    <p:sldId id="349" r:id="rId81"/>
    <p:sldId id="352" r:id="rId82"/>
    <p:sldId id="354" r:id="rId83"/>
    <p:sldId id="355" r:id="rId84"/>
    <p:sldId id="257" r:id="rId85"/>
  </p:sldIdLst>
  <p:sldSz cx="12192000" cy="6858000"/>
  <p:notesSz cx="6858000" cy="9144000"/>
  <p:embeddedFontLst>
    <p:embeddedFont>
      <p:font typeface="Calibri" panose="020F0502020204030204" pitchFamily="34" charset="0"/>
      <p:regular r:id="rId88"/>
      <p:bold r:id="rId89"/>
      <p:italic r:id="rId90"/>
      <p:boldItalic r:id="rId91"/>
    </p:embeddedFont>
    <p:embeddedFont>
      <p:font typeface="Cambria Math" panose="02040503050406030204" pitchFamily="18" charset="0"/>
      <p:regular r:id="rId92"/>
    </p:embeddedFont>
    <p:embeddedFont>
      <p:font typeface="Rokkitt" pitchFamily="2" charset="77"/>
      <p:regular r:id="rId93"/>
      <p:bold r:id="rId94"/>
    </p:embeddedFont>
    <p:embeddedFont>
      <p:font typeface="Rubik" pitchFamily="2" charset="-79"/>
      <p:regular r:id="rId95"/>
      <p:bold r:id="rId96"/>
      <p:italic r:id="rId97"/>
      <p:boldItalic r:id="rId9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at's a Computer" id="{1EE14D6C-400E-2E42-AE55-236DAACD7CC1}">
          <p14:sldIdLst>
            <p14:sldId id="256"/>
            <p14:sldId id="258"/>
            <p14:sldId id="259"/>
            <p14:sldId id="265"/>
            <p14:sldId id="260"/>
            <p14:sldId id="263"/>
            <p14:sldId id="261"/>
            <p14:sldId id="262"/>
            <p14:sldId id="275"/>
            <p14:sldId id="268"/>
            <p14:sldId id="267"/>
            <p14:sldId id="264"/>
            <p14:sldId id="270"/>
            <p14:sldId id="273"/>
            <p14:sldId id="271"/>
            <p14:sldId id="272"/>
            <p14:sldId id="279"/>
          </p14:sldIdLst>
        </p14:section>
        <p14:section name="Computer History" id="{47E4A98D-CF5B-1645-85F0-9ECD24EE551E}">
          <p14:sldIdLst>
            <p14:sldId id="356"/>
          </p14:sldIdLst>
        </p14:section>
        <p14:section name="Hardware" id="{240E8311-1381-4F7C-A7A3-CABCEC027F8C}">
          <p14:sldIdLst>
            <p14:sldId id="276"/>
            <p14:sldId id="277"/>
            <p14:sldId id="281"/>
            <p14:sldId id="305"/>
            <p14:sldId id="306"/>
            <p14:sldId id="307"/>
            <p14:sldId id="282"/>
            <p14:sldId id="289"/>
            <p14:sldId id="308"/>
            <p14:sldId id="291"/>
            <p14:sldId id="292"/>
            <p14:sldId id="288"/>
            <p14:sldId id="290"/>
            <p14:sldId id="286"/>
            <p14:sldId id="283"/>
            <p14:sldId id="293"/>
            <p14:sldId id="296"/>
            <p14:sldId id="298"/>
            <p14:sldId id="299"/>
            <p14:sldId id="315"/>
            <p14:sldId id="287"/>
            <p14:sldId id="294"/>
            <p14:sldId id="300"/>
            <p14:sldId id="301"/>
            <p14:sldId id="316"/>
            <p14:sldId id="302"/>
            <p14:sldId id="303"/>
            <p14:sldId id="304"/>
            <p14:sldId id="295"/>
            <p14:sldId id="326"/>
            <p14:sldId id="327"/>
            <p14:sldId id="328"/>
            <p14:sldId id="284"/>
            <p14:sldId id="317"/>
            <p14:sldId id="318"/>
            <p14:sldId id="325"/>
            <p14:sldId id="278"/>
            <p14:sldId id="361"/>
            <p14:sldId id="364"/>
            <p14:sldId id="363"/>
            <p14:sldId id="359"/>
            <p14:sldId id="358"/>
          </p14:sldIdLst>
        </p14:section>
        <p14:section name="Software" id="{CC45AE1B-F306-CF44-87E1-3DF2A4BF6B48}">
          <p14:sldIdLst>
            <p14:sldId id="319"/>
            <p14:sldId id="329"/>
            <p14:sldId id="330"/>
            <p14:sldId id="331"/>
            <p14:sldId id="332"/>
            <p14:sldId id="333"/>
            <p14:sldId id="336"/>
            <p14:sldId id="338"/>
            <p14:sldId id="339"/>
            <p14:sldId id="340"/>
            <p14:sldId id="342"/>
            <p14:sldId id="343"/>
            <p14:sldId id="344"/>
            <p14:sldId id="345"/>
            <p14:sldId id="346"/>
            <p14:sldId id="347"/>
            <p14:sldId id="348"/>
            <p14:sldId id="350"/>
            <p14:sldId id="351"/>
            <p14:sldId id="349"/>
            <p14:sldId id="352"/>
            <p14:sldId id="354"/>
            <p14:sldId id="355"/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ar Acosta" initials="OA" lastIdx="2" clrIdx="0">
    <p:extLst>
      <p:ext uri="{19B8F6BF-5375-455C-9EA6-DF929625EA0E}">
        <p15:presenceInfo xmlns:p15="http://schemas.microsoft.com/office/powerpoint/2012/main" userId="fea91ed1b063c3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F80"/>
    <a:srgbClr val="FFDBA9"/>
    <a:srgbClr val="C1E4F7"/>
    <a:srgbClr val="99D5CA"/>
    <a:srgbClr val="1282A2"/>
    <a:srgbClr val="FFFFFF"/>
    <a:srgbClr val="F55D3E"/>
    <a:srgbClr val="FEFCFB"/>
    <a:srgbClr val="715978"/>
    <a:srgbClr val="1415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33" autoAdjust="0"/>
    <p:restoredTop sz="94610" autoAdjust="0"/>
  </p:normalViewPr>
  <p:slideViewPr>
    <p:cSldViewPr showGuides="1">
      <p:cViewPr varScale="1">
        <p:scale>
          <a:sx n="98" d="100"/>
          <a:sy n="98" d="100"/>
        </p:scale>
        <p:origin x="896" y="184"/>
      </p:cViewPr>
      <p:guideLst>
        <p:guide orient="horz" pos="2880"/>
        <p:guide pos="3840"/>
      </p:guideLst>
    </p:cSldViewPr>
  </p:slideViewPr>
  <p:outlineViewPr>
    <p:cViewPr>
      <p:scale>
        <a:sx n="33" d="100"/>
        <a:sy n="33" d="100"/>
      </p:scale>
      <p:origin x="0" y="-632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font" Target="fonts/font3.fntdata"/><Relationship Id="rId95" Type="http://schemas.openxmlformats.org/officeDocument/2006/relationships/font" Target="fonts/font8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1.fntdata"/><Relationship Id="rId91" Type="http://schemas.openxmlformats.org/officeDocument/2006/relationships/font" Target="fonts/font4.fntdata"/><Relationship Id="rId96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94" Type="http://schemas.openxmlformats.org/officeDocument/2006/relationships/font" Target="fonts/font7.fntdata"/><Relationship Id="rId99" Type="http://schemas.openxmlformats.org/officeDocument/2006/relationships/commentAuthors" Target="commentAuthors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6.fntdata"/><Relationship Id="rId98" Type="http://schemas.openxmlformats.org/officeDocument/2006/relationships/font" Target="fonts/font11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F5EF03-2255-4375-93E4-BDC5761CDA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E0219-049C-4D0E-AD21-524A746E36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36C65-C8FB-4CA1-9977-DBD58C8EDE53}" type="datetimeFigureOut">
              <a:rPr lang="en-US" smtClean="0"/>
              <a:t>8/18/23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849E9-735A-4086-BBAC-4F112E8949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29626-FC6F-481B-984C-7DFE2F8944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5DBAC-1CB5-4833-A3C3-1AC1082DC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280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1A2FC-1E4A-4EE5-8009-1739AAC40897}" type="datetimeFigureOut">
              <a:rPr lang="en-US" smtClean="0"/>
              <a:t>8/18/23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BC04F-7C69-42F9-B407-E3CE0396F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535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AABD-7735-4106-97F2-AC0DEC1E1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433813"/>
            <a:ext cx="9448800" cy="909587"/>
          </a:xfrm>
        </p:spPr>
        <p:txBody>
          <a:bodyPr/>
          <a:lstStyle>
            <a:lvl1pPr>
              <a:defRPr/>
            </a:lvl1pPr>
          </a:lstStyle>
          <a:p>
            <a:r>
              <a:rPr lang="es-MX" dirty="0"/>
              <a:t>Módulo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DC4F16-B9B0-43E4-BE55-ED32CE275D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1657"/>
            <a:ext cx="12192000" cy="3450657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06BC93-6C92-414A-B271-597F2EEF1790}"/>
              </a:ext>
            </a:extLst>
          </p:cNvPr>
          <p:cNvSpPr txBox="1">
            <a:spLocks/>
          </p:cNvSpPr>
          <p:nvPr userDrawn="1"/>
        </p:nvSpPr>
        <p:spPr>
          <a:xfrm>
            <a:off x="321644" y="4343400"/>
            <a:ext cx="9448800" cy="909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atin typeface="+mn-lt"/>
              </a:rPr>
              <a:t>Módulo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17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67120-D5B9-496C-BBA6-50E048257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1FC2C-87CB-4CDC-93CD-C8A80B50E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9600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22CB9-503A-47EB-8E23-6C317997D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399" cy="6857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56C3B-B5B6-41FA-B207-A37D552DF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519747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4783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212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A7027-5320-4356-BF31-9A647D29A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2DCCE-E40C-41A5-8834-867795AE4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7692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183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1CC501-6AF2-4226-83B3-CC85DED08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28600"/>
            <a:ext cx="9448800" cy="68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21C03-A647-4424-967D-746AACF71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295400"/>
            <a:ext cx="9448800" cy="519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0547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080" userDrawn="1">
          <p15:clr>
            <a:srgbClr val="F26B43"/>
          </p15:clr>
        </p15:guide>
        <p15:guide id="4" orient="horz" pos="144" userDrawn="1">
          <p15:clr>
            <a:srgbClr val="F26B43"/>
          </p15:clr>
        </p15:guide>
        <p15:guide id="5" orient="horz" pos="576" userDrawn="1">
          <p15:clr>
            <a:srgbClr val="F26B43"/>
          </p15:clr>
        </p15:guide>
        <p15:guide id="6" pos="6144" userDrawn="1">
          <p15:clr>
            <a:srgbClr val="F26B43"/>
          </p15:clr>
        </p15:guide>
        <p15:guide id="7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gital_clock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reativecommons.org/licenses/by-sa/3.0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ffreykopcak.com/2014/03/17/dongle-bits-raspberry-pi-and-arduino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licdomainpictures.net/view-image.php?image=190688&amp;picture=abacus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hyperlink" Target="http://10rem.net/blog/2012/01/04/mfos-synth-6-pcb-complete" TargetMode="External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ccftech.com/91-off-the-professional-app-developer-bundle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image" Target="../media/image18.png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blog.sbnec.org.br/page/4/" TargetMode="External"/><Relationship Id="rId5" Type="http://schemas.openxmlformats.org/officeDocument/2006/relationships/image" Target="../media/image56.png"/><Relationship Id="rId4" Type="http://schemas.openxmlformats.org/officeDocument/2006/relationships/image" Target="../media/image5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7" Type="http://schemas.openxmlformats.org/officeDocument/2006/relationships/image" Target="../media/image5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57.png"/><Relationship Id="rId4" Type="http://schemas.openxmlformats.org/officeDocument/2006/relationships/image" Target="../media/image5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7" Type="http://schemas.microsoft.com/office/2007/relationships/hdphoto" Target="../media/hdphoto4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microsoft.com/office/2007/relationships/hdphoto" Target="../media/hdphoto3.wdp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1.jpg"/><Relationship Id="rId4" Type="http://schemas.openxmlformats.org/officeDocument/2006/relationships/image" Target="../media/image5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3S5BLs51yDQ?feature=oembed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1.jpg"/><Relationship Id="rId4" Type="http://schemas.openxmlformats.org/officeDocument/2006/relationships/image" Target="../media/image5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ccftech.com/history-ram-trip-memory-lane/" TargetMode="External"/><Relationship Id="rId5" Type="http://schemas.microsoft.com/office/2007/relationships/hdphoto" Target="../media/hdphoto6.wdp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microsoft.com/office/2007/relationships/hdphoto" Target="../media/hdphoto5.wdp"/><Relationship Id="rId7" Type="http://schemas.openxmlformats.org/officeDocument/2006/relationships/image" Target="../media/image66.png"/><Relationship Id="rId12" Type="http://schemas.openxmlformats.org/officeDocument/2006/relationships/image" Target="../media/image71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microsoft.com/office/2007/relationships/hdphoto" Target="../media/hdphoto7.wdp"/><Relationship Id="rId10" Type="http://schemas.openxmlformats.org/officeDocument/2006/relationships/image" Target="../media/image69.svg"/><Relationship Id="rId4" Type="http://schemas.openxmlformats.org/officeDocument/2006/relationships/image" Target="../media/image64.png"/><Relationship Id="rId9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microsoft.com/office/2007/relationships/hdphoto" Target="../media/hdphoto5.wdp"/><Relationship Id="rId7" Type="http://schemas.openxmlformats.org/officeDocument/2006/relationships/image" Target="../media/image7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png"/><Relationship Id="rId11" Type="http://schemas.microsoft.com/office/2007/relationships/hdphoto" Target="../media/hdphoto7.wdp"/><Relationship Id="rId5" Type="http://schemas.openxmlformats.org/officeDocument/2006/relationships/image" Target="../media/image73.png"/><Relationship Id="rId10" Type="http://schemas.openxmlformats.org/officeDocument/2006/relationships/image" Target="../media/image64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fif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fif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fif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bWjfcgNxqLs?feature=oembed" TargetMode="External"/><Relationship Id="rId4" Type="http://schemas.openxmlformats.org/officeDocument/2006/relationships/image" Target="../media/image81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2.jpe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2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5.xml"/><Relationship Id="rId6" Type="http://schemas.microsoft.com/office/2007/relationships/hdphoto" Target="../media/hdphoto8.wdp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5.xml"/><Relationship Id="rId6" Type="http://schemas.microsoft.com/office/2007/relationships/hdphoto" Target="../media/hdphoto8.wdp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35.svg"/><Relationship Id="rId3" Type="http://schemas.openxmlformats.org/officeDocument/2006/relationships/image" Target="../media/image33.svg"/><Relationship Id="rId7" Type="http://schemas.openxmlformats.org/officeDocument/2006/relationships/image" Target="../media/image95.svg"/><Relationship Id="rId12" Type="http://schemas.openxmlformats.org/officeDocument/2006/relationships/image" Target="../media/image34.png"/><Relationship Id="rId17" Type="http://schemas.openxmlformats.org/officeDocument/2006/relationships/image" Target="../media/image99.svg"/><Relationship Id="rId2" Type="http://schemas.openxmlformats.org/officeDocument/2006/relationships/image" Target="../media/image32.png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.png"/><Relationship Id="rId11" Type="http://schemas.openxmlformats.org/officeDocument/2006/relationships/image" Target="../media/image97.svg"/><Relationship Id="rId5" Type="http://schemas.openxmlformats.org/officeDocument/2006/relationships/image" Target="../media/image93.svg"/><Relationship Id="rId15" Type="http://schemas.openxmlformats.org/officeDocument/2006/relationships/image" Target="../media/image37.svg"/><Relationship Id="rId10" Type="http://schemas.openxmlformats.org/officeDocument/2006/relationships/image" Target="../media/image96.png"/><Relationship Id="rId4" Type="http://schemas.openxmlformats.org/officeDocument/2006/relationships/image" Target="../media/image92.png"/><Relationship Id="rId9" Type="http://schemas.openxmlformats.org/officeDocument/2006/relationships/image" Target="../media/image49.svg"/><Relationship Id="rId14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35.svg"/><Relationship Id="rId18" Type="http://schemas.openxmlformats.org/officeDocument/2006/relationships/image" Target="../media/image100.png"/><Relationship Id="rId3" Type="http://schemas.openxmlformats.org/officeDocument/2006/relationships/image" Target="../media/image33.svg"/><Relationship Id="rId21" Type="http://schemas.openxmlformats.org/officeDocument/2006/relationships/image" Target="../media/image103.svg"/><Relationship Id="rId7" Type="http://schemas.openxmlformats.org/officeDocument/2006/relationships/image" Target="../media/image95.svg"/><Relationship Id="rId12" Type="http://schemas.openxmlformats.org/officeDocument/2006/relationships/image" Target="../media/image34.png"/><Relationship Id="rId17" Type="http://schemas.openxmlformats.org/officeDocument/2006/relationships/image" Target="../media/image99.svg"/><Relationship Id="rId2" Type="http://schemas.openxmlformats.org/officeDocument/2006/relationships/image" Target="../media/image32.png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.png"/><Relationship Id="rId11" Type="http://schemas.openxmlformats.org/officeDocument/2006/relationships/image" Target="../media/image97.svg"/><Relationship Id="rId5" Type="http://schemas.openxmlformats.org/officeDocument/2006/relationships/image" Target="../media/image93.svg"/><Relationship Id="rId15" Type="http://schemas.openxmlformats.org/officeDocument/2006/relationships/image" Target="../media/image37.svg"/><Relationship Id="rId10" Type="http://schemas.openxmlformats.org/officeDocument/2006/relationships/image" Target="../media/image96.png"/><Relationship Id="rId19" Type="http://schemas.openxmlformats.org/officeDocument/2006/relationships/image" Target="../media/image101.svg"/><Relationship Id="rId4" Type="http://schemas.openxmlformats.org/officeDocument/2006/relationships/image" Target="../media/image92.png"/><Relationship Id="rId9" Type="http://schemas.openxmlformats.org/officeDocument/2006/relationships/image" Target="../media/image49.svg"/><Relationship Id="rId14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4" Type="http://schemas.openxmlformats.org/officeDocument/2006/relationships/image" Target="../media/image106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0.svg"/><Relationship Id="rId5" Type="http://schemas.openxmlformats.org/officeDocument/2006/relationships/image" Target="../media/image109.png"/><Relationship Id="rId4" Type="http://schemas.openxmlformats.org/officeDocument/2006/relationships/image" Target="../media/image106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svg"/><Relationship Id="rId3" Type="http://schemas.openxmlformats.org/officeDocument/2006/relationships/image" Target="../media/image111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112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svg"/><Relationship Id="rId3" Type="http://schemas.openxmlformats.org/officeDocument/2006/relationships/image" Target="../media/image111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112.svg"/><Relationship Id="rId9" Type="http://schemas.openxmlformats.org/officeDocument/2006/relationships/image" Target="../media/image11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tmp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33.svg"/><Relationship Id="rId7" Type="http://schemas.openxmlformats.org/officeDocument/2006/relationships/image" Target="../media/image122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1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9" Type="http://schemas.openxmlformats.org/officeDocument/2006/relationships/image" Target="../media/image12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bin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tmp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tmp"/><Relationship Id="rId2" Type="http://schemas.openxmlformats.org/officeDocument/2006/relationships/image" Target="../media/image131.tmp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tmp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tmp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svg"/><Relationship Id="rId7" Type="http://schemas.openxmlformats.org/officeDocument/2006/relationships/image" Target="../media/image153.sv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2.png"/><Relationship Id="rId11" Type="http://schemas.openxmlformats.org/officeDocument/2006/relationships/image" Target="../media/image157.svg"/><Relationship Id="rId5" Type="http://schemas.openxmlformats.org/officeDocument/2006/relationships/image" Target="../media/image151.svg"/><Relationship Id="rId10" Type="http://schemas.openxmlformats.org/officeDocument/2006/relationships/image" Target="../media/image156.png"/><Relationship Id="rId4" Type="http://schemas.openxmlformats.org/officeDocument/2006/relationships/image" Target="../media/image150.png"/><Relationship Id="rId9" Type="http://schemas.openxmlformats.org/officeDocument/2006/relationships/image" Target="../media/image155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player.vimeo.com/video/25118844?app_id=122963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svg"/><Relationship Id="rId7" Type="http://schemas.openxmlformats.org/officeDocument/2006/relationships/image" Target="../media/image164.sv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3.png"/><Relationship Id="rId5" Type="http://schemas.openxmlformats.org/officeDocument/2006/relationships/image" Target="../media/image162.svg"/><Relationship Id="rId4" Type="http://schemas.openxmlformats.org/officeDocument/2006/relationships/image" Target="../media/image16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svg"/><Relationship Id="rId7" Type="http://schemas.openxmlformats.org/officeDocument/2006/relationships/image" Target="../media/image170.sv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9.png"/><Relationship Id="rId5" Type="http://schemas.openxmlformats.org/officeDocument/2006/relationships/image" Target="../media/image168.svg"/><Relationship Id="rId4" Type="http://schemas.openxmlformats.org/officeDocument/2006/relationships/image" Target="../media/image16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sv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4.svg"/><Relationship Id="rId4" Type="http://schemas.openxmlformats.org/officeDocument/2006/relationships/image" Target="../media/image173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enrique-dans/alexa-everywhere-how-will-the-domestic-assistant-market-evolve-5ad698d343a7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0604-DA4C-4381-81DD-4F5FE36C3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3429000"/>
            <a:ext cx="5791200" cy="914400"/>
          </a:xfrm>
        </p:spPr>
        <p:txBody>
          <a:bodyPr>
            <a:noAutofit/>
          </a:bodyPr>
          <a:lstStyle/>
          <a:p>
            <a:pPr algn="l"/>
            <a:r>
              <a:rPr lang="es-MX" dirty="0">
                <a:solidFill>
                  <a:srgbClr val="212738"/>
                </a:solidFill>
              </a:rPr>
              <a:t>Topic 1</a:t>
            </a:r>
            <a:endParaRPr lang="en-US" dirty="0">
              <a:solidFill>
                <a:srgbClr val="212738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F30B0-967F-4588-9290-F5F86EAF7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4343400"/>
            <a:ext cx="7620000" cy="677334"/>
          </a:xfrm>
        </p:spPr>
        <p:txBody>
          <a:bodyPr>
            <a:normAutofit/>
          </a:bodyPr>
          <a:lstStyle/>
          <a:p>
            <a:pPr algn="l"/>
            <a:r>
              <a:rPr lang="es-MX" sz="4000" b="1" dirty="0">
                <a:solidFill>
                  <a:srgbClr val="1282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 Organization</a:t>
            </a:r>
            <a:endParaRPr lang="en-US" sz="4000" b="1" dirty="0">
              <a:solidFill>
                <a:srgbClr val="1282A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7AA300-710F-439F-949B-89B3089457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73"/>
          <a:stretch/>
        </p:blipFill>
        <p:spPr>
          <a:xfrm>
            <a:off x="1399" y="-699"/>
            <a:ext cx="12190602" cy="327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7391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clock, sitting, remote&#10;&#10;Description automatically generated">
            <a:extLst>
              <a:ext uri="{FF2B5EF4-FFF2-40B4-BE49-F238E27FC236}">
                <a16:creationId xmlns:a16="http://schemas.microsoft.com/office/drawing/2014/main" id="{B4421F44-847C-457B-B91E-2B99B569D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00200" y="0"/>
            <a:ext cx="916436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18B624-B119-4485-9D07-3C754159F397}"/>
              </a:ext>
            </a:extLst>
          </p:cNvPr>
          <p:cNvSpPr txBox="1"/>
          <p:nvPr/>
        </p:nvSpPr>
        <p:spPr>
          <a:xfrm>
            <a:off x="1600201" y="6858000"/>
            <a:ext cx="9067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en.wikipedia.org/wiki/Digital_clock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5153472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BC713F3D-FDA2-44E0-93AA-5AAE38E16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6800" y="76200"/>
            <a:ext cx="10198632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1954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bject, abacus, indoor, table&#10;&#10;Description automatically generated">
            <a:extLst>
              <a:ext uri="{FF2B5EF4-FFF2-40B4-BE49-F238E27FC236}">
                <a16:creationId xmlns:a16="http://schemas.microsoft.com/office/drawing/2014/main" id="{EB6FA193-8E9D-4663-8B14-3EC67C12D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2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2056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itle">
            <a:extLst>
              <a:ext uri="{FF2B5EF4-FFF2-40B4-BE49-F238E27FC236}">
                <a16:creationId xmlns:a16="http://schemas.microsoft.com/office/drawing/2014/main" id="{2B0433B1-15AF-42B5-A1DC-88ADA41F1D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90600"/>
          </a:xfrm>
          <a:solidFill>
            <a:srgbClr val="212738"/>
          </a:solidFill>
        </p:spPr>
        <p:txBody>
          <a:bodyPr>
            <a:normAutofit/>
          </a:bodyPr>
          <a:lstStyle/>
          <a:p>
            <a:pPr algn="ctr"/>
            <a:r>
              <a:rPr lang="es-MX" sz="4800" dirty="0" err="1">
                <a:solidFill>
                  <a:schemeClr val="bg1"/>
                </a:solidFill>
              </a:rPr>
              <a:t>What</a:t>
            </a:r>
            <a:r>
              <a:rPr lang="es-MX" sz="4800" dirty="0">
                <a:solidFill>
                  <a:schemeClr val="bg1"/>
                </a:solidFill>
              </a:rPr>
              <a:t> </a:t>
            </a:r>
            <a:r>
              <a:rPr lang="es-MX" sz="4800" dirty="0" err="1">
                <a:solidFill>
                  <a:schemeClr val="bg1"/>
                </a:solidFill>
              </a:rPr>
              <a:t>is</a:t>
            </a:r>
            <a:r>
              <a:rPr lang="es-MX" sz="4800" dirty="0">
                <a:solidFill>
                  <a:schemeClr val="bg1"/>
                </a:solidFill>
              </a:rPr>
              <a:t> a </a:t>
            </a:r>
            <a:r>
              <a:rPr lang="es-MX" sz="4800" dirty="0" err="1">
                <a:solidFill>
                  <a:schemeClr val="bg1"/>
                </a:solidFill>
              </a:rPr>
              <a:t>computer</a:t>
            </a:r>
            <a:r>
              <a:rPr lang="es-MX" sz="4800" dirty="0">
                <a:solidFill>
                  <a:schemeClr val="bg1"/>
                </a:solidFill>
              </a:rPr>
              <a:t>?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6" name="!!rect1">
            <a:extLst>
              <a:ext uri="{FF2B5EF4-FFF2-40B4-BE49-F238E27FC236}">
                <a16:creationId xmlns:a16="http://schemas.microsoft.com/office/drawing/2014/main" id="{192BA414-E4C5-492E-BD60-4F1235C1631C}"/>
              </a:ext>
            </a:extLst>
          </p:cNvPr>
          <p:cNvSpPr/>
          <p:nvPr/>
        </p:nvSpPr>
        <p:spPr>
          <a:xfrm>
            <a:off x="0" y="942904"/>
            <a:ext cx="3352800" cy="5915095"/>
          </a:xfrm>
          <a:prstGeom prst="rect">
            <a:avLst/>
          </a:prstGeom>
          <a:solidFill>
            <a:srgbClr val="2127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 err="1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400" kern="1200" dirty="0" err="1">
                <a:latin typeface="Arial" panose="020B0604020202020204" pitchFamily="34" charset="0"/>
                <a:cs typeface="Arial" panose="020B0604020202020204" pitchFamily="34" charset="0"/>
              </a:rPr>
              <a:t>electronic</a:t>
            </a: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400" kern="1200" dirty="0" err="1">
                <a:latin typeface="Arial" panose="020B0604020202020204" pitchFamily="34" charset="0"/>
                <a:cs typeface="Arial" panose="020B0604020202020204" pitchFamily="34" charset="0"/>
              </a:rPr>
              <a:t>device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!!programable">
            <a:extLst>
              <a:ext uri="{FF2B5EF4-FFF2-40B4-BE49-F238E27FC236}">
                <a16:creationId xmlns:a16="http://schemas.microsoft.com/office/drawing/2014/main" id="{3DB5CCD3-410B-4805-93B3-986E2ABE435E}"/>
              </a:ext>
            </a:extLst>
          </p:cNvPr>
          <p:cNvSpPr/>
          <p:nvPr/>
        </p:nvSpPr>
        <p:spPr>
          <a:xfrm>
            <a:off x="12801600" y="-2438400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1282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rogramable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!!informacion">
            <a:extLst>
              <a:ext uri="{FF2B5EF4-FFF2-40B4-BE49-F238E27FC236}">
                <a16:creationId xmlns:a16="http://schemas.microsoft.com/office/drawing/2014/main" id="{73E711A5-43BE-45B4-9788-EACBC4B4E8CC}"/>
              </a:ext>
            </a:extLst>
          </p:cNvPr>
          <p:cNvSpPr/>
          <p:nvPr/>
        </p:nvSpPr>
        <p:spPr>
          <a:xfrm>
            <a:off x="12776200" y="3238500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F55D3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capaz de recibir información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!!resultado">
            <a:extLst>
              <a:ext uri="{FF2B5EF4-FFF2-40B4-BE49-F238E27FC236}">
                <a16:creationId xmlns:a16="http://schemas.microsoft.com/office/drawing/2014/main" id="{F1A6660E-7B00-4F0E-BDC1-616DA5C56ADC}"/>
              </a:ext>
            </a:extLst>
          </p:cNvPr>
          <p:cNvSpPr/>
          <p:nvPr/>
        </p:nvSpPr>
        <p:spPr>
          <a:xfrm>
            <a:off x="12801600" y="8915400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9C7CA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y producir un resultado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C73A36-A1BC-4F8C-9980-C0BD3449F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311" y="2508308"/>
            <a:ext cx="727298" cy="12623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06B348-B8F8-4451-8E8B-1EE20B53C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247" y="1048771"/>
            <a:ext cx="1180531" cy="12575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2C861C3-9B8E-4B4B-BF89-50334BF39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232" y="1066139"/>
            <a:ext cx="1189086" cy="9153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D3AF33C-1334-4D29-9A47-8DBDF2EDC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6225" y="1108912"/>
            <a:ext cx="1274632" cy="8297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E2D2CD0-97CA-468C-AABA-F1AFC2367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9092" y="1139497"/>
            <a:ext cx="1411505" cy="11120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FEB2BB5-3622-4521-9450-52089CE500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8727" y="2465481"/>
            <a:ext cx="1069322" cy="12917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85B01FD-1508-4428-A63A-8B6E070B19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25799" y="3615531"/>
            <a:ext cx="1325960" cy="11463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F813C05-56B1-42EC-8720-14BB341DB1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83518" y="1114387"/>
            <a:ext cx="1035103" cy="118908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439CC60-DADD-4AE3-B178-9433071DD8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19808" y="2532725"/>
            <a:ext cx="1343068" cy="11463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3B57054-FF69-4AD3-BC36-259B1B4CD1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3518" y="2386386"/>
            <a:ext cx="923894" cy="125752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039D70C-D919-4B96-AD61-20E6F374CA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84851" y="3933011"/>
            <a:ext cx="1394396" cy="10864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49FBC4F-4D39-4C9A-BF8F-AB1E216F4B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29405" y="1154883"/>
            <a:ext cx="1325960" cy="1146314"/>
          </a:xfrm>
          <a:prstGeom prst="rect">
            <a:avLst/>
          </a:prstGeom>
        </p:spPr>
      </p:pic>
      <p:pic>
        <p:nvPicPr>
          <p:cNvPr id="39" name="Picture 38" descr="A circuit board&#10;&#10;Description automatically generated">
            <a:extLst>
              <a:ext uri="{FF2B5EF4-FFF2-40B4-BE49-F238E27FC236}">
                <a16:creationId xmlns:a16="http://schemas.microsoft.com/office/drawing/2014/main" id="{25D83709-E64A-47F0-9D33-44FA215795B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 l="36122" t="578" r="10604" b="7547"/>
          <a:stretch>
            <a:fillRect/>
          </a:stretch>
        </p:blipFill>
        <p:spPr>
          <a:xfrm>
            <a:off x="6374477" y="2364465"/>
            <a:ext cx="2766722" cy="2629147"/>
          </a:xfrm>
          <a:custGeom>
            <a:avLst/>
            <a:gdLst>
              <a:gd name="connsiteX0" fmla="*/ 1992154 w 3984308"/>
              <a:gd name="connsiteY0" fmla="*/ 0 h 3786188"/>
              <a:gd name="connsiteX1" fmla="*/ 3984308 w 3984308"/>
              <a:gd name="connsiteY1" fmla="*/ 1893094 h 3786188"/>
              <a:gd name="connsiteX2" fmla="*/ 1992154 w 3984308"/>
              <a:gd name="connsiteY2" fmla="*/ 3786188 h 3786188"/>
              <a:gd name="connsiteX3" fmla="*/ 0 w 3984308"/>
              <a:gd name="connsiteY3" fmla="*/ 1893094 h 3786188"/>
              <a:gd name="connsiteX4" fmla="*/ 1992154 w 3984308"/>
              <a:gd name="connsiteY4" fmla="*/ 0 h 3786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4308" h="3786188">
                <a:moveTo>
                  <a:pt x="1992154" y="0"/>
                </a:moveTo>
                <a:cubicBezTo>
                  <a:pt x="3092390" y="0"/>
                  <a:pt x="3984308" y="847567"/>
                  <a:pt x="3984308" y="1893094"/>
                </a:cubicBezTo>
                <a:cubicBezTo>
                  <a:pt x="3984308" y="2938621"/>
                  <a:pt x="3092390" y="3786188"/>
                  <a:pt x="1992154" y="3786188"/>
                </a:cubicBezTo>
                <a:cubicBezTo>
                  <a:pt x="891918" y="3786188"/>
                  <a:pt x="0" y="2938621"/>
                  <a:pt x="0" y="1893094"/>
                </a:cubicBezTo>
                <a:cubicBezTo>
                  <a:pt x="0" y="847567"/>
                  <a:pt x="891918" y="0"/>
                  <a:pt x="1992154" y="0"/>
                </a:cubicBezTo>
                <a:close/>
              </a:path>
            </a:pathLst>
          </a:cu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EB48814-E2F8-4573-99CB-1A5D265BED45}"/>
              </a:ext>
            </a:extLst>
          </p:cNvPr>
          <p:cNvSpPr txBox="1"/>
          <p:nvPr/>
        </p:nvSpPr>
        <p:spPr>
          <a:xfrm>
            <a:off x="3387550" y="5169402"/>
            <a:ext cx="8871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Made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up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electronic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(chips,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transistors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capacitors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resistors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cables).</a:t>
            </a:r>
            <a:endParaRPr lang="en-US" sz="3200" dirty="0">
              <a:solidFill>
                <a:srgbClr val="2127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195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itle">
            <a:extLst>
              <a:ext uri="{FF2B5EF4-FFF2-40B4-BE49-F238E27FC236}">
                <a16:creationId xmlns:a16="http://schemas.microsoft.com/office/drawing/2014/main" id="{2B0433B1-15AF-42B5-A1DC-88ADA41F1D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90600"/>
          </a:xfrm>
          <a:solidFill>
            <a:srgbClr val="1282A2"/>
          </a:solidFill>
        </p:spPr>
        <p:txBody>
          <a:bodyPr>
            <a:normAutofit/>
          </a:bodyPr>
          <a:lstStyle/>
          <a:p>
            <a:pPr algn="ctr"/>
            <a:r>
              <a:rPr lang="es-MX" sz="4800" dirty="0" err="1">
                <a:solidFill>
                  <a:schemeClr val="bg1"/>
                </a:solidFill>
              </a:rPr>
              <a:t>What</a:t>
            </a:r>
            <a:r>
              <a:rPr lang="es-MX" sz="4800" dirty="0">
                <a:solidFill>
                  <a:schemeClr val="bg1"/>
                </a:solidFill>
              </a:rPr>
              <a:t> </a:t>
            </a:r>
            <a:r>
              <a:rPr lang="es-MX" sz="4800" dirty="0" err="1">
                <a:solidFill>
                  <a:schemeClr val="bg1"/>
                </a:solidFill>
              </a:rPr>
              <a:t>is</a:t>
            </a:r>
            <a:r>
              <a:rPr lang="es-MX" sz="4800" dirty="0">
                <a:solidFill>
                  <a:schemeClr val="bg1"/>
                </a:solidFill>
              </a:rPr>
              <a:t> a </a:t>
            </a:r>
            <a:r>
              <a:rPr lang="es-MX" sz="4800" dirty="0" err="1">
                <a:solidFill>
                  <a:schemeClr val="bg1"/>
                </a:solidFill>
              </a:rPr>
              <a:t>computer</a:t>
            </a:r>
            <a:r>
              <a:rPr lang="es-MX" sz="4800" dirty="0">
                <a:solidFill>
                  <a:schemeClr val="bg1"/>
                </a:solidFill>
              </a:rPr>
              <a:t>?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6" name="!!rect1">
            <a:extLst>
              <a:ext uri="{FF2B5EF4-FFF2-40B4-BE49-F238E27FC236}">
                <a16:creationId xmlns:a16="http://schemas.microsoft.com/office/drawing/2014/main" id="{192BA414-E4C5-492E-BD60-4F1235C1631C}"/>
              </a:ext>
            </a:extLst>
          </p:cNvPr>
          <p:cNvSpPr/>
          <p:nvPr/>
        </p:nvSpPr>
        <p:spPr>
          <a:xfrm>
            <a:off x="-8153400" y="-3276599"/>
            <a:ext cx="7239000" cy="1600200"/>
          </a:xfrm>
          <a:prstGeom prst="rect">
            <a:avLst/>
          </a:prstGeom>
          <a:solidFill>
            <a:srgbClr val="2127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Dispositivo electrónico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!!programable">
            <a:extLst>
              <a:ext uri="{FF2B5EF4-FFF2-40B4-BE49-F238E27FC236}">
                <a16:creationId xmlns:a16="http://schemas.microsoft.com/office/drawing/2014/main" id="{3DB5CCD3-410B-4805-93B3-986E2ABE435E}"/>
              </a:ext>
            </a:extLst>
          </p:cNvPr>
          <p:cNvSpPr/>
          <p:nvPr/>
        </p:nvSpPr>
        <p:spPr>
          <a:xfrm>
            <a:off x="0" y="990600"/>
            <a:ext cx="3352800" cy="5915094"/>
          </a:xfrm>
          <a:prstGeom prst="rect">
            <a:avLst/>
          </a:prstGeom>
          <a:solidFill>
            <a:srgbClr val="1282A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dirty="0" err="1">
                <a:latin typeface="Arial" panose="020B0604020202020204" pitchFamily="34" charset="0"/>
                <a:cs typeface="Arial" panose="020B0604020202020204" pitchFamily="34" charset="0"/>
              </a:rPr>
              <a:t>programmable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!!informacion">
            <a:extLst>
              <a:ext uri="{FF2B5EF4-FFF2-40B4-BE49-F238E27FC236}">
                <a16:creationId xmlns:a16="http://schemas.microsoft.com/office/drawing/2014/main" id="{73E711A5-43BE-45B4-9788-EACBC4B4E8CC}"/>
              </a:ext>
            </a:extLst>
          </p:cNvPr>
          <p:cNvSpPr/>
          <p:nvPr/>
        </p:nvSpPr>
        <p:spPr>
          <a:xfrm>
            <a:off x="12649200" y="1752600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F55D3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capaz de recibir información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!!resultado">
            <a:extLst>
              <a:ext uri="{FF2B5EF4-FFF2-40B4-BE49-F238E27FC236}">
                <a16:creationId xmlns:a16="http://schemas.microsoft.com/office/drawing/2014/main" id="{F1A6660E-7B00-4F0E-BDC1-616DA5C56ADC}"/>
              </a:ext>
            </a:extLst>
          </p:cNvPr>
          <p:cNvSpPr/>
          <p:nvPr/>
        </p:nvSpPr>
        <p:spPr>
          <a:xfrm>
            <a:off x="12801600" y="8077200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9C7CA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y producir un resultado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54A1778-3F54-421D-8515-3FAB223650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24" b="99365" l="10000" r="90000">
                        <a14:foregroundMark x1="47619" y1="76190" x2="45397" y2="87302"/>
                        <a14:foregroundMark x1="45397" y1="87302" x2="50952" y2="92381"/>
                        <a14:foregroundMark x1="50952" y1="92381" x2="54127" y2="82222"/>
                        <a14:foregroundMark x1="54127" y1="82222" x2="53333" y2="80635"/>
                        <a14:foregroundMark x1="45238" y1="75238" x2="39524" y2="97778"/>
                        <a14:foregroundMark x1="39524" y1="97778" x2="57302" y2="99365"/>
                        <a14:foregroundMark x1="57302" y1="99365" x2="58095" y2="86349"/>
                        <a14:foregroundMark x1="58095" y1="86349" x2="57302" y2="74286"/>
                        <a14:foregroundMark x1="57302" y1="74286" x2="50952" y2="72698"/>
                        <a14:foregroundMark x1="50952" y1="72698" x2="45079" y2="75238"/>
                        <a14:foregroundMark x1="45079" y1="75238" x2="41746" y2="84127"/>
                        <a14:foregroundMark x1="45397" y1="40000" x2="51429" y2="61270"/>
                        <a14:foregroundMark x1="51429" y1="61270" x2="54921" y2="50476"/>
                        <a14:foregroundMark x1="54921" y1="50476" x2="52540" y2="39048"/>
                        <a14:foregroundMark x1="52540" y1="39048" x2="49206" y2="40635"/>
                        <a14:foregroundMark x1="46984" y1="37460" x2="47460" y2="37143"/>
                        <a14:foregroundMark x1="55714" y1="53333" x2="55238" y2="52063"/>
                        <a14:foregroundMark x1="56032" y1="53968" x2="56190" y2="52063"/>
                        <a14:foregroundMark x1="46667" y1="55873" x2="45238" y2="50159"/>
                        <a14:foregroundMark x1="45238" y1="51111" x2="46190" y2="57778"/>
                        <a14:foregroundMark x1="55556" y1="48571" x2="55397" y2="5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3333" t="30476" r="33333"/>
          <a:stretch/>
        </p:blipFill>
        <p:spPr>
          <a:xfrm>
            <a:off x="6641404" y="1420865"/>
            <a:ext cx="2338191" cy="2438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7A1D93-03CF-4ADE-99B4-64C73931457C}"/>
              </a:ext>
            </a:extLst>
          </p:cNvPr>
          <p:cNvSpPr txBox="1"/>
          <p:nvPr/>
        </p:nvSpPr>
        <p:spPr>
          <a:xfrm>
            <a:off x="3810000" y="4355814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behavoir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can be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changed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switching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parts</a:t>
            </a:r>
            <a:endParaRPr lang="en-US" sz="3200" dirty="0">
              <a:solidFill>
                <a:srgbClr val="2127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072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rect1">
            <a:extLst>
              <a:ext uri="{FF2B5EF4-FFF2-40B4-BE49-F238E27FC236}">
                <a16:creationId xmlns:a16="http://schemas.microsoft.com/office/drawing/2014/main" id="{192BA414-E4C5-492E-BD60-4F1235C1631C}"/>
              </a:ext>
            </a:extLst>
          </p:cNvPr>
          <p:cNvSpPr/>
          <p:nvPr/>
        </p:nvSpPr>
        <p:spPr>
          <a:xfrm>
            <a:off x="-7493000" y="-4114800"/>
            <a:ext cx="6172200" cy="1600200"/>
          </a:xfrm>
          <a:prstGeom prst="rect">
            <a:avLst/>
          </a:prstGeom>
          <a:solidFill>
            <a:srgbClr val="2127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Dispositivo electrónico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!!programable">
            <a:extLst>
              <a:ext uri="{FF2B5EF4-FFF2-40B4-BE49-F238E27FC236}">
                <a16:creationId xmlns:a16="http://schemas.microsoft.com/office/drawing/2014/main" id="{3DB5CCD3-410B-4805-93B3-986E2ABE435E}"/>
              </a:ext>
            </a:extLst>
          </p:cNvPr>
          <p:cNvSpPr/>
          <p:nvPr/>
        </p:nvSpPr>
        <p:spPr>
          <a:xfrm>
            <a:off x="-7797800" y="-417825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1282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rogramable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!!informacion">
            <a:extLst>
              <a:ext uri="{FF2B5EF4-FFF2-40B4-BE49-F238E27FC236}">
                <a16:creationId xmlns:a16="http://schemas.microsoft.com/office/drawing/2014/main" id="{73E711A5-43BE-45B4-9788-EACBC4B4E8CC}"/>
              </a:ext>
            </a:extLst>
          </p:cNvPr>
          <p:cNvSpPr/>
          <p:nvPr/>
        </p:nvSpPr>
        <p:spPr>
          <a:xfrm>
            <a:off x="0" y="0"/>
            <a:ext cx="3352799" cy="6858000"/>
          </a:xfrm>
          <a:prstGeom prst="rect">
            <a:avLst/>
          </a:prstGeom>
          <a:solidFill>
            <a:srgbClr val="F55D3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can </a:t>
            </a:r>
            <a:r>
              <a:rPr lang="es-MX" sz="3400" kern="1200" dirty="0" err="1">
                <a:latin typeface="Arial" panose="020B0604020202020204" pitchFamily="34" charset="0"/>
                <a:cs typeface="Arial" panose="020B0604020202020204" pitchFamily="34" charset="0"/>
              </a:rPr>
              <a:t>receive</a:t>
            </a: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 inputs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!!resultado">
            <a:extLst>
              <a:ext uri="{FF2B5EF4-FFF2-40B4-BE49-F238E27FC236}">
                <a16:creationId xmlns:a16="http://schemas.microsoft.com/office/drawing/2014/main" id="{F1A6660E-7B00-4F0E-BDC1-616DA5C56ADC}"/>
              </a:ext>
            </a:extLst>
          </p:cNvPr>
          <p:cNvSpPr/>
          <p:nvPr/>
        </p:nvSpPr>
        <p:spPr>
          <a:xfrm>
            <a:off x="12801600" y="8077200"/>
            <a:ext cx="6477000" cy="1292850"/>
          </a:xfrm>
          <a:prstGeom prst="rect">
            <a:avLst/>
          </a:prstGeom>
          <a:solidFill>
            <a:srgbClr val="9C7CA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y producir un resultado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!!Title">
            <a:extLst>
              <a:ext uri="{FF2B5EF4-FFF2-40B4-BE49-F238E27FC236}">
                <a16:creationId xmlns:a16="http://schemas.microsoft.com/office/drawing/2014/main" id="{2B0433B1-15AF-42B5-A1DC-88ADA41F1D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90600"/>
          </a:xfrm>
          <a:solidFill>
            <a:srgbClr val="F55D3E"/>
          </a:solidFill>
        </p:spPr>
        <p:txBody>
          <a:bodyPr>
            <a:normAutofit/>
          </a:bodyPr>
          <a:lstStyle/>
          <a:p>
            <a:pPr algn="ctr"/>
            <a:r>
              <a:rPr lang="es-MX" sz="4800" dirty="0" err="1">
                <a:solidFill>
                  <a:schemeClr val="bg1"/>
                </a:solidFill>
              </a:rPr>
              <a:t>What</a:t>
            </a:r>
            <a:r>
              <a:rPr lang="es-MX" sz="4800" dirty="0">
                <a:solidFill>
                  <a:schemeClr val="bg1"/>
                </a:solidFill>
              </a:rPr>
              <a:t> </a:t>
            </a:r>
            <a:r>
              <a:rPr lang="es-MX" sz="4800" dirty="0" err="1">
                <a:solidFill>
                  <a:schemeClr val="bg1"/>
                </a:solidFill>
              </a:rPr>
              <a:t>is</a:t>
            </a:r>
            <a:r>
              <a:rPr lang="es-MX" sz="4800" dirty="0">
                <a:solidFill>
                  <a:schemeClr val="bg1"/>
                </a:solidFill>
              </a:rPr>
              <a:t> a </a:t>
            </a:r>
            <a:r>
              <a:rPr lang="es-MX" sz="4800" dirty="0" err="1">
                <a:solidFill>
                  <a:schemeClr val="bg1"/>
                </a:solidFill>
              </a:rPr>
              <a:t>computer</a:t>
            </a:r>
            <a:r>
              <a:rPr lang="es-MX" sz="4800" dirty="0">
                <a:solidFill>
                  <a:schemeClr val="bg1"/>
                </a:solidFill>
              </a:rPr>
              <a:t>?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9" name="!!pc">
            <a:extLst>
              <a:ext uri="{FF2B5EF4-FFF2-40B4-BE49-F238E27FC236}">
                <a16:creationId xmlns:a16="http://schemas.microsoft.com/office/drawing/2014/main" id="{23D1F30F-AAD0-4D24-B2AA-1D0A9E472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0" y="2201590"/>
            <a:ext cx="2924887" cy="25286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00B8D6-B1C1-4A58-99CA-721802549612}"/>
              </a:ext>
            </a:extLst>
          </p:cNvPr>
          <p:cNvSpPr txBox="1"/>
          <p:nvPr/>
        </p:nvSpPr>
        <p:spPr>
          <a:xfrm>
            <a:off x="3276600" y="5257800"/>
            <a:ext cx="88392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surroundings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microphones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mouse,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thermometer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camera…</a:t>
            </a:r>
            <a:endParaRPr lang="en-US" sz="3200" dirty="0">
              <a:solidFill>
                <a:srgbClr val="2127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phic 3" descr="Thermometer">
            <a:extLst>
              <a:ext uri="{FF2B5EF4-FFF2-40B4-BE49-F238E27FC236}">
                <a16:creationId xmlns:a16="http://schemas.microsoft.com/office/drawing/2014/main" id="{73CF664C-2CEF-4122-8FC2-149F4EA4D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9199" y="3383309"/>
            <a:ext cx="914400" cy="914400"/>
          </a:xfrm>
          <a:prstGeom prst="rect">
            <a:avLst/>
          </a:prstGeom>
        </p:spPr>
      </p:pic>
      <p:pic>
        <p:nvPicPr>
          <p:cNvPr id="12" name="Graphic 11" descr="Lightbulb">
            <a:extLst>
              <a:ext uri="{FF2B5EF4-FFF2-40B4-BE49-F238E27FC236}">
                <a16:creationId xmlns:a16="http://schemas.microsoft.com/office/drawing/2014/main" id="{8A3B6B92-3EC7-4A9D-89BC-13D606A80E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5200" y="2019300"/>
            <a:ext cx="914400" cy="914400"/>
          </a:xfrm>
          <a:prstGeom prst="rect">
            <a:avLst/>
          </a:prstGeom>
        </p:spPr>
      </p:pic>
      <p:pic>
        <p:nvPicPr>
          <p:cNvPr id="14" name="Graphic 13" descr="Gauge">
            <a:extLst>
              <a:ext uri="{FF2B5EF4-FFF2-40B4-BE49-F238E27FC236}">
                <a16:creationId xmlns:a16="http://schemas.microsoft.com/office/drawing/2014/main" id="{6197E525-4D08-44B7-8B4E-AE57843E13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36509" y="1421160"/>
            <a:ext cx="914400" cy="914400"/>
          </a:xfrm>
          <a:prstGeom prst="rect">
            <a:avLst/>
          </a:prstGeom>
        </p:spPr>
      </p:pic>
      <p:pic>
        <p:nvPicPr>
          <p:cNvPr id="16" name="Graphic 15" descr="Cursor">
            <a:extLst>
              <a:ext uri="{FF2B5EF4-FFF2-40B4-BE49-F238E27FC236}">
                <a16:creationId xmlns:a16="http://schemas.microsoft.com/office/drawing/2014/main" id="{4204D1A8-9C56-45AE-91C5-41C4DCD853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12709" y="2859434"/>
            <a:ext cx="914400" cy="914400"/>
          </a:xfrm>
          <a:prstGeom prst="rect">
            <a:avLst/>
          </a:prstGeom>
        </p:spPr>
      </p:pic>
      <p:pic>
        <p:nvPicPr>
          <p:cNvPr id="18" name="Graphic 17" descr="Radio microphone">
            <a:extLst>
              <a:ext uri="{FF2B5EF4-FFF2-40B4-BE49-F238E27FC236}">
                <a16:creationId xmlns:a16="http://schemas.microsoft.com/office/drawing/2014/main" id="{AB0EBC77-AB76-4E79-BD13-07DB6C8E0E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85708" y="4207569"/>
            <a:ext cx="914400" cy="914400"/>
          </a:xfrm>
          <a:prstGeom prst="rect">
            <a:avLst/>
          </a:prstGeom>
        </p:spPr>
      </p:pic>
      <p:sp>
        <p:nvSpPr>
          <p:cNvPr id="19" name="!!arrow">
            <a:extLst>
              <a:ext uri="{FF2B5EF4-FFF2-40B4-BE49-F238E27FC236}">
                <a16:creationId xmlns:a16="http://schemas.microsoft.com/office/drawing/2014/main" id="{ACFFFD69-C4E9-4D47-98DE-C206CBB4A6A9}"/>
              </a:ext>
            </a:extLst>
          </p:cNvPr>
          <p:cNvSpPr/>
          <p:nvPr/>
        </p:nvSpPr>
        <p:spPr>
          <a:xfrm>
            <a:off x="6702304" y="2971800"/>
            <a:ext cx="1485306" cy="868709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76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itle">
            <a:extLst>
              <a:ext uri="{FF2B5EF4-FFF2-40B4-BE49-F238E27FC236}">
                <a16:creationId xmlns:a16="http://schemas.microsoft.com/office/drawing/2014/main" id="{2B0433B1-15AF-42B5-A1DC-88ADA41F1D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90600"/>
          </a:xfrm>
          <a:solidFill>
            <a:srgbClr val="9C7CA5"/>
          </a:solidFill>
        </p:spPr>
        <p:txBody>
          <a:bodyPr>
            <a:normAutofit/>
          </a:bodyPr>
          <a:lstStyle/>
          <a:p>
            <a:pPr algn="ctr"/>
            <a:r>
              <a:rPr lang="es-MX" sz="4800" dirty="0" err="1">
                <a:solidFill>
                  <a:schemeClr val="bg1"/>
                </a:solidFill>
              </a:rPr>
              <a:t>What</a:t>
            </a:r>
            <a:r>
              <a:rPr lang="es-MX" sz="4800" dirty="0">
                <a:solidFill>
                  <a:schemeClr val="bg1"/>
                </a:solidFill>
              </a:rPr>
              <a:t> </a:t>
            </a:r>
            <a:r>
              <a:rPr lang="es-MX" sz="4800" dirty="0" err="1">
                <a:solidFill>
                  <a:schemeClr val="bg1"/>
                </a:solidFill>
              </a:rPr>
              <a:t>is</a:t>
            </a:r>
            <a:r>
              <a:rPr lang="es-MX" sz="4800" dirty="0">
                <a:solidFill>
                  <a:schemeClr val="bg1"/>
                </a:solidFill>
              </a:rPr>
              <a:t> a </a:t>
            </a:r>
            <a:r>
              <a:rPr lang="es-MX" sz="4800" dirty="0" err="1">
                <a:solidFill>
                  <a:schemeClr val="bg1"/>
                </a:solidFill>
              </a:rPr>
              <a:t>computer</a:t>
            </a:r>
            <a:r>
              <a:rPr lang="es-MX" sz="4800" dirty="0">
                <a:solidFill>
                  <a:schemeClr val="bg1"/>
                </a:solidFill>
              </a:rPr>
              <a:t>?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6" name="!!rect1">
            <a:extLst>
              <a:ext uri="{FF2B5EF4-FFF2-40B4-BE49-F238E27FC236}">
                <a16:creationId xmlns:a16="http://schemas.microsoft.com/office/drawing/2014/main" id="{192BA414-E4C5-492E-BD60-4F1235C1631C}"/>
              </a:ext>
            </a:extLst>
          </p:cNvPr>
          <p:cNvSpPr/>
          <p:nvPr/>
        </p:nvSpPr>
        <p:spPr>
          <a:xfrm>
            <a:off x="-8382000" y="-3185136"/>
            <a:ext cx="7315198" cy="1258111"/>
          </a:xfrm>
          <a:prstGeom prst="rect">
            <a:avLst/>
          </a:prstGeom>
          <a:solidFill>
            <a:srgbClr val="2127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Dispositivo electrónico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!!programable">
            <a:extLst>
              <a:ext uri="{FF2B5EF4-FFF2-40B4-BE49-F238E27FC236}">
                <a16:creationId xmlns:a16="http://schemas.microsoft.com/office/drawing/2014/main" id="{3DB5CCD3-410B-4805-93B3-986E2ABE435E}"/>
              </a:ext>
            </a:extLst>
          </p:cNvPr>
          <p:cNvSpPr/>
          <p:nvPr/>
        </p:nvSpPr>
        <p:spPr>
          <a:xfrm>
            <a:off x="-8382001" y="-822950"/>
            <a:ext cx="7315199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1282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rogramable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!!informacion">
            <a:extLst>
              <a:ext uri="{FF2B5EF4-FFF2-40B4-BE49-F238E27FC236}">
                <a16:creationId xmlns:a16="http://schemas.microsoft.com/office/drawing/2014/main" id="{73E711A5-43BE-45B4-9788-EACBC4B4E8CC}"/>
              </a:ext>
            </a:extLst>
          </p:cNvPr>
          <p:cNvSpPr/>
          <p:nvPr/>
        </p:nvSpPr>
        <p:spPr>
          <a:xfrm>
            <a:off x="-8382000" y="1823934"/>
            <a:ext cx="7315199" cy="2089826"/>
          </a:xfrm>
          <a:prstGeom prst="rect">
            <a:avLst/>
          </a:prstGeom>
          <a:solidFill>
            <a:srgbClr val="F55D3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capaz de recibir información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!!resultado">
            <a:extLst>
              <a:ext uri="{FF2B5EF4-FFF2-40B4-BE49-F238E27FC236}">
                <a16:creationId xmlns:a16="http://schemas.microsoft.com/office/drawing/2014/main" id="{F1A6660E-7B00-4F0E-BDC1-616DA5C56ADC}"/>
              </a:ext>
            </a:extLst>
          </p:cNvPr>
          <p:cNvSpPr/>
          <p:nvPr/>
        </p:nvSpPr>
        <p:spPr>
          <a:xfrm>
            <a:off x="0" y="969522"/>
            <a:ext cx="3352799" cy="5888477"/>
          </a:xfrm>
          <a:prstGeom prst="rect">
            <a:avLst/>
          </a:prstGeom>
          <a:solidFill>
            <a:srgbClr val="9C7CA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s-MX" sz="3400" kern="1200" dirty="0" err="1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s-MX" sz="3400" kern="1200" dirty="0" err="1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!!pc">
            <a:extLst>
              <a:ext uri="{FF2B5EF4-FFF2-40B4-BE49-F238E27FC236}">
                <a16:creationId xmlns:a16="http://schemas.microsoft.com/office/drawing/2014/main" id="{F2B1BFB2-CACA-4630-A0D3-890BC23AB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513" y="2201590"/>
            <a:ext cx="2924887" cy="2528613"/>
          </a:xfrm>
          <a:prstGeom prst="rect">
            <a:avLst/>
          </a:prstGeom>
        </p:spPr>
      </p:pic>
      <p:sp>
        <p:nvSpPr>
          <p:cNvPr id="11" name="!!arrow">
            <a:extLst>
              <a:ext uri="{FF2B5EF4-FFF2-40B4-BE49-F238E27FC236}">
                <a16:creationId xmlns:a16="http://schemas.microsoft.com/office/drawing/2014/main" id="{1182650A-347A-471D-A58D-38985752908C}"/>
              </a:ext>
            </a:extLst>
          </p:cNvPr>
          <p:cNvSpPr/>
          <p:nvPr/>
        </p:nvSpPr>
        <p:spPr>
          <a:xfrm>
            <a:off x="7017046" y="2971799"/>
            <a:ext cx="1485306" cy="868709"/>
          </a:xfrm>
          <a:prstGeom prst="rightArrow">
            <a:avLst/>
          </a:prstGeom>
          <a:solidFill>
            <a:srgbClr val="9C7CA5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Headphones">
            <a:extLst>
              <a:ext uri="{FF2B5EF4-FFF2-40B4-BE49-F238E27FC236}">
                <a16:creationId xmlns:a16="http://schemas.microsoft.com/office/drawing/2014/main" id="{975B1326-9BF6-4043-AC2A-17303DC5A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83700" y="3181220"/>
            <a:ext cx="914400" cy="914400"/>
          </a:xfrm>
          <a:prstGeom prst="rect">
            <a:avLst/>
          </a:prstGeom>
        </p:spPr>
      </p:pic>
      <p:pic>
        <p:nvPicPr>
          <p:cNvPr id="12" name="Graphic 11" descr="Television">
            <a:extLst>
              <a:ext uri="{FF2B5EF4-FFF2-40B4-BE49-F238E27FC236}">
                <a16:creationId xmlns:a16="http://schemas.microsoft.com/office/drawing/2014/main" id="{3A6B2800-143C-4052-ACB5-D8353DE7C4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66655" y="4717503"/>
            <a:ext cx="914400" cy="914400"/>
          </a:xfrm>
          <a:prstGeom prst="rect">
            <a:avLst/>
          </a:prstGeom>
        </p:spPr>
      </p:pic>
      <p:pic>
        <p:nvPicPr>
          <p:cNvPr id="14" name="Graphic 13" descr="Music">
            <a:extLst>
              <a:ext uri="{FF2B5EF4-FFF2-40B4-BE49-F238E27FC236}">
                <a16:creationId xmlns:a16="http://schemas.microsoft.com/office/drawing/2014/main" id="{209F0940-5941-42FE-8521-5BE3082724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64907" y="3901448"/>
            <a:ext cx="914400" cy="914400"/>
          </a:xfrm>
          <a:prstGeom prst="rect">
            <a:avLst/>
          </a:prstGeom>
        </p:spPr>
      </p:pic>
      <p:pic>
        <p:nvPicPr>
          <p:cNvPr id="16" name="Graphic 15" descr="Mathematics">
            <a:extLst>
              <a:ext uri="{FF2B5EF4-FFF2-40B4-BE49-F238E27FC236}">
                <a16:creationId xmlns:a16="http://schemas.microsoft.com/office/drawing/2014/main" id="{C168CC66-28D8-43C0-BE46-C549A9A855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96707" y="2602223"/>
            <a:ext cx="914400" cy="914400"/>
          </a:xfrm>
          <a:prstGeom prst="rect">
            <a:avLst/>
          </a:prstGeom>
        </p:spPr>
      </p:pic>
      <p:pic>
        <p:nvPicPr>
          <p:cNvPr id="18" name="Graphic 17" descr="Upward trend">
            <a:extLst>
              <a:ext uri="{FF2B5EF4-FFF2-40B4-BE49-F238E27FC236}">
                <a16:creationId xmlns:a16="http://schemas.microsoft.com/office/drawing/2014/main" id="{990E7B65-F879-41A3-AFE1-028CD88AC8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80955" y="1847981"/>
            <a:ext cx="914400" cy="914400"/>
          </a:xfrm>
          <a:prstGeom prst="rect">
            <a:avLst/>
          </a:prstGeom>
        </p:spPr>
      </p:pic>
      <p:pic>
        <p:nvPicPr>
          <p:cNvPr id="20" name="Graphic 19" descr="Clapper board">
            <a:extLst>
              <a:ext uri="{FF2B5EF4-FFF2-40B4-BE49-F238E27FC236}">
                <a16:creationId xmlns:a16="http://schemas.microsoft.com/office/drawing/2014/main" id="{030A7285-5824-435A-A0BA-A88459C6CC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69300" y="1066152"/>
            <a:ext cx="914400" cy="914400"/>
          </a:xfrm>
          <a:prstGeom prst="rect">
            <a:avLst/>
          </a:prstGeom>
        </p:spPr>
      </p:pic>
      <p:pic>
        <p:nvPicPr>
          <p:cNvPr id="22" name="Graphic 21" descr="Game controller">
            <a:extLst>
              <a:ext uri="{FF2B5EF4-FFF2-40B4-BE49-F238E27FC236}">
                <a16:creationId xmlns:a16="http://schemas.microsoft.com/office/drawing/2014/main" id="{5338409B-0732-49F5-9602-DE5E793A3E1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701300" y="1165846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B9F9C5-DD5A-4B17-801D-0CDC08806176}"/>
              </a:ext>
            </a:extLst>
          </p:cNvPr>
          <p:cNvSpPr txBox="1"/>
          <p:nvPr/>
        </p:nvSpPr>
        <p:spPr>
          <a:xfrm>
            <a:off x="3962400" y="5610919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Produces audio, video,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calculations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etc.</a:t>
            </a:r>
            <a:endParaRPr lang="en-US" sz="3200" dirty="0">
              <a:solidFill>
                <a:srgbClr val="2127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50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A357D-475B-4206-85F6-82158CA1F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399" cy="685800"/>
          </a:xfrm>
        </p:spPr>
        <p:txBody>
          <a:bodyPr>
            <a:noAutofit/>
          </a:bodyPr>
          <a:lstStyle/>
          <a:p>
            <a:pPr algn="ctr"/>
            <a:r>
              <a:rPr lang="es-MX" sz="6000" dirty="0">
                <a:solidFill>
                  <a:srgbClr val="1282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Hardware and Software</a:t>
            </a:r>
            <a:endParaRPr lang="en-US" sz="6000" dirty="0">
              <a:solidFill>
                <a:srgbClr val="1282A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0BFF4-AA72-4004-8228-C26F7DB8D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5181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Modern computers are made up of a combination of hardware and software.</a:t>
            </a:r>
          </a:p>
          <a:p>
            <a:r>
              <a:rPr lang="en-US" sz="3600" b="1" dirty="0"/>
              <a:t>Hardware</a:t>
            </a:r>
            <a:r>
              <a:rPr lang="en-US" sz="3600" dirty="0"/>
              <a:t> includes all physical parts of a computer: </a:t>
            </a:r>
            <a:r>
              <a:rPr lang="en-US" sz="3600" b="1" dirty="0">
                <a:solidFill>
                  <a:srgbClr val="F55D3E"/>
                </a:solidFill>
              </a:rPr>
              <a:t>processor, cables, storage devices, mouse, screen, etc.</a:t>
            </a:r>
            <a:endParaRPr lang="en-US" sz="3600" dirty="0"/>
          </a:p>
          <a:p>
            <a:r>
              <a:rPr lang="en-US" sz="3600" b="1" dirty="0"/>
              <a:t>Software </a:t>
            </a:r>
            <a:r>
              <a:rPr lang="en-US" sz="3600" dirty="0"/>
              <a:t>is made up of programs: </a:t>
            </a:r>
            <a:r>
              <a:rPr lang="en-US" sz="3600" b="1" dirty="0">
                <a:solidFill>
                  <a:srgbClr val="F55D3E"/>
                </a:solidFill>
              </a:rPr>
              <a:t>operating system, word processors, graphics editor, etc.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1741901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472E29-AB7D-7A04-5924-862A78245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X" dirty="0"/>
              <a:t>Harvard Mark I – 1944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1C5A46-31F4-57A4-6DB8-B845D0FF2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48" y="1295400"/>
            <a:ext cx="5729552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398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B256F-C44C-4C90-9173-CE575C3E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988469"/>
            <a:ext cx="10515600" cy="88106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Hardware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572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00021-BA50-4921-B054-B67ECF0AE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400" cy="32004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In January 2018, Apple published this TV spot showing its vision of the future…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B11CB63-BF2A-4E78-ADDE-43DF2578323D}"/>
              </a:ext>
            </a:extLst>
          </p:cNvPr>
          <p:cNvSpPr txBox="1">
            <a:spLocks/>
          </p:cNvSpPr>
          <p:nvPr/>
        </p:nvSpPr>
        <p:spPr>
          <a:xfrm>
            <a:off x="228600" y="3886200"/>
            <a:ext cx="71628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4800" dirty="0">
                <a:latin typeface="Arial" panose="020B0604020202020204" pitchFamily="34" charset="0"/>
                <a:cs typeface="Arial" panose="020B0604020202020204" pitchFamily="34" charset="0"/>
              </a:rPr>
              <a:t>How do you think this commercial was received?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!!video">
            <a:extLst>
              <a:ext uri="{FF2B5EF4-FFF2-40B4-BE49-F238E27FC236}">
                <a16:creationId xmlns:a16="http://schemas.microsoft.com/office/drawing/2014/main" id="{67578D69-819C-4593-847E-ED77E011C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4038600"/>
            <a:ext cx="3863832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565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0AD555-87D3-45EE-9A94-25BEA5C54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EFCFB"/>
          </a:solidFill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1338E44-68BC-4939-8334-414BA1C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700" y="1981200"/>
            <a:ext cx="9372600" cy="2895600"/>
          </a:xfrm>
        </p:spPr>
        <p:txBody>
          <a:bodyPr anchor="ctr">
            <a:normAutofit/>
          </a:bodyPr>
          <a:lstStyle/>
          <a:p>
            <a:pPr algn="ctr"/>
            <a:r>
              <a:rPr lang="es-MX" sz="6700" dirty="0">
                <a:solidFill>
                  <a:srgbClr val="1282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Hardware:</a:t>
            </a:r>
            <a:br>
              <a:rPr lang="es-MX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i="1" dirty="0" err="1">
                <a:latin typeface="Arial" panose="020B0604020202020204" pitchFamily="34" charset="0"/>
                <a:cs typeface="Arial" panose="020B0604020202020204" pitchFamily="34" charset="0"/>
              </a:rPr>
              <a:t>Anything</a:t>
            </a:r>
            <a:r>
              <a:rPr lang="es-MX" i="1" dirty="0">
                <a:latin typeface="Arial" panose="020B0604020202020204" pitchFamily="34" charset="0"/>
                <a:cs typeface="Arial" panose="020B0604020202020204" pitchFamily="34" charset="0"/>
              </a:rPr>
              <a:t> in a </a:t>
            </a:r>
            <a:r>
              <a:rPr lang="es-MX" i="1" dirty="0" err="1"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r>
              <a:rPr lang="es-MX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i="1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s-MX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i="1" dirty="0" err="1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es-MX" i="1" dirty="0">
                <a:latin typeface="Arial" panose="020B0604020202020204" pitchFamily="34" charset="0"/>
                <a:cs typeface="Arial" panose="020B0604020202020204" pitchFamily="34" charset="0"/>
              </a:rPr>
              <a:t> can </a:t>
            </a:r>
            <a:r>
              <a:rPr lang="es-MX" i="1" dirty="0" err="1">
                <a:latin typeface="Arial" panose="020B0604020202020204" pitchFamily="34" charset="0"/>
                <a:cs typeface="Arial" panose="020B0604020202020204" pitchFamily="34" charset="0"/>
              </a:rPr>
              <a:t>touch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3424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25844" y="98356"/>
            <a:ext cx="5530712" cy="70104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6C6D570-9103-47FF-B837-0B29C9D5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1. </a:t>
            </a:r>
            <a:r>
              <a:rPr lang="es-MX" dirty="0" err="1"/>
              <a:t>Motherboard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208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59444" y="214911"/>
            <a:ext cx="5530712" cy="70104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6C6D570-9103-47FF-B837-0B29C9D5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1. </a:t>
            </a:r>
            <a:r>
              <a:rPr lang="es-MX" dirty="0" err="1"/>
              <a:t>Motherboard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F1567D-9FAB-4B5B-8D47-DE24621A36EF}"/>
              </a:ext>
            </a:extLst>
          </p:cNvPr>
          <p:cNvSpPr txBox="1"/>
          <p:nvPr/>
        </p:nvSpPr>
        <p:spPr>
          <a:xfrm>
            <a:off x="304800" y="1295400"/>
            <a:ext cx="4191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motherboard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part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integrates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components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s-MX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It allows communication between the electric components of a system. </a:t>
            </a:r>
          </a:p>
        </p:txBody>
      </p:sp>
    </p:spTree>
    <p:extLst>
      <p:ext uri="{BB962C8B-B14F-4D97-AF65-F5344CB8AC3E}">
        <p14:creationId xmlns:p14="http://schemas.microsoft.com/office/powerpoint/2010/main" val="665906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6F1567D-9FAB-4B5B-8D47-DE24621A36EF}"/>
              </a:ext>
            </a:extLst>
          </p:cNvPr>
          <p:cNvSpPr txBox="1"/>
          <p:nvPr/>
        </p:nvSpPr>
        <p:spPr>
          <a:xfrm>
            <a:off x="645858" y="5257801"/>
            <a:ext cx="10906061" cy="79552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Samsung S20 motherboard. In mobile devices, </a:t>
            </a:r>
            <a:r>
              <a:rPr lang="en-US" sz="2400" b="1" dirty="0">
                <a:solidFill>
                  <a:srgbClr val="F55D3E"/>
                </a:solidFill>
              </a:rPr>
              <a:t>the motherboard can also be known as the logic board</a:t>
            </a:r>
            <a:endParaRPr 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2" cy="482247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04562" y="640091"/>
            <a:ext cx="8182876" cy="388111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81318082-7100-4AAF-A752-7A6CB45B60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164"/>
          <a:stretch/>
        </p:blipFill>
        <p:spPr>
          <a:xfrm>
            <a:off x="2075771" y="762000"/>
            <a:ext cx="7946201" cy="359734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47814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25844" y="98356"/>
            <a:ext cx="5530712" cy="70104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6C6D570-9103-47FF-B837-0B29C9D5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1. </a:t>
            </a:r>
            <a:r>
              <a:rPr lang="es-MX" dirty="0" err="1"/>
              <a:t>Motherboard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441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2900221" y="440996"/>
            <a:ext cx="5726583" cy="6650225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9800" y="-27432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5776384" y="5202296"/>
            <a:ext cx="2980267" cy="331140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936DEDE-1E01-4E58-AB3B-4DFAB10DD78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10668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2. CPU – Central Processing </a:t>
            </a:r>
            <a:r>
              <a:rPr lang="es-MX" dirty="0" err="1"/>
              <a:t>Unit</a:t>
            </a:r>
            <a:endParaRPr lang="es-MX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62F7A-3184-4E34-9E9B-A19CBB2DA8F7}"/>
              </a:ext>
            </a:extLst>
          </p:cNvPr>
          <p:cNvSpPr txBox="1"/>
          <p:nvPr/>
        </p:nvSpPr>
        <p:spPr>
          <a:xfrm>
            <a:off x="609600" y="7772400"/>
            <a:ext cx="4800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El CPU es el encargado de controlar el flujo, decodificación y ejecución de instrucciones, procesamiento y transferencia de datos.</a:t>
            </a:r>
          </a:p>
          <a:p>
            <a:endParaRPr lang="es-MX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Sus responsabilidades principales son: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Ejecutar operaciones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Controlar el flujo de ejecución de los programas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Controlar los circuitos internos (activar, desactivar componentes).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212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577979" y="-5149717"/>
            <a:ext cx="5964139" cy="6926096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9800" y="-27432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5776384" y="5202296"/>
            <a:ext cx="2980267" cy="331140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936DEDE-1E01-4E58-AB3B-4DFAB10DD78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2. CPU – Central Processing </a:t>
            </a:r>
            <a:r>
              <a:rPr lang="es-MX" dirty="0" err="1"/>
              <a:t>Unit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62F7A-3184-4E34-9E9B-A19CBB2DA8F7}"/>
              </a:ext>
            </a:extLst>
          </p:cNvPr>
          <p:cNvSpPr txBox="1"/>
          <p:nvPr/>
        </p:nvSpPr>
        <p:spPr>
          <a:xfrm>
            <a:off x="304800" y="1295400"/>
            <a:ext cx="944880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CPU </a:t>
            </a:r>
            <a:r>
              <a:rPr lang="es-MX" sz="32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(Central </a:t>
            </a:r>
            <a:r>
              <a:rPr lang="es-MX" sz="3200" b="1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processing</a:t>
            </a:r>
            <a:r>
              <a:rPr lang="es-MX" sz="32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b="1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</a:t>
            </a:r>
            <a:r>
              <a:rPr lang="es-MX" sz="32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brain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electronic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circuit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executes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Its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responsabilities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are: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800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Executing</a:t>
            </a:r>
            <a:r>
              <a:rPr lang="es-MX" sz="2800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operations</a:t>
            </a:r>
            <a:endParaRPr lang="es-MX" sz="2800" dirty="0">
              <a:solidFill>
                <a:srgbClr val="F55D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2800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Controlling</a:t>
            </a:r>
            <a:r>
              <a:rPr lang="es-MX" sz="2800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2800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  <a:r>
              <a:rPr lang="es-MX" sz="2800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</a:t>
            </a:r>
            <a:endParaRPr lang="es-MX" sz="2800" dirty="0">
              <a:solidFill>
                <a:srgbClr val="F55D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2800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Turning</a:t>
            </a:r>
            <a:r>
              <a:rPr lang="es-MX" sz="2800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s-MX" sz="2800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/off </a:t>
            </a:r>
            <a:r>
              <a:rPr lang="es-MX" sz="2800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  <a:r>
              <a:rPr lang="es-MX" sz="2800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circuits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D4F5E2C-CB90-4628-9206-1C8953061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838960" y="3435773"/>
            <a:ext cx="3048240" cy="304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55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577979" y="-5149717"/>
            <a:ext cx="5964139" cy="6926096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9800" y="-27432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5776384" y="5202296"/>
            <a:ext cx="2980267" cy="331140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936DEDE-1E01-4E58-AB3B-4DFAB10DD78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2. CPU – Central Processing </a:t>
            </a:r>
            <a:r>
              <a:rPr lang="es-MX" dirty="0" err="1"/>
              <a:t>Unit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1A95E8-9C9F-4640-97EF-F4A31D10860B}"/>
              </a:ext>
            </a:extLst>
          </p:cNvPr>
          <p:cNvSpPr txBox="1"/>
          <p:nvPr/>
        </p:nvSpPr>
        <p:spPr>
          <a:xfrm>
            <a:off x="304799" y="1295400"/>
            <a:ext cx="115823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err="1"/>
              <a:t>The</a:t>
            </a:r>
            <a:r>
              <a:rPr lang="es-MX" sz="2800" dirty="0"/>
              <a:t> </a:t>
            </a:r>
            <a:r>
              <a:rPr lang="es-MX" sz="2800" dirty="0" err="1"/>
              <a:t>processor</a:t>
            </a:r>
            <a:r>
              <a:rPr lang="es-MX" sz="2800" dirty="0"/>
              <a:t> </a:t>
            </a:r>
            <a:r>
              <a:rPr lang="es-MX" sz="2800" dirty="0" err="1"/>
              <a:t>speed</a:t>
            </a:r>
            <a:r>
              <a:rPr lang="es-MX" sz="2800" dirty="0"/>
              <a:t> </a:t>
            </a:r>
            <a:r>
              <a:rPr lang="es-MX" sz="2800" dirty="0" err="1"/>
              <a:t>is</a:t>
            </a:r>
            <a:r>
              <a:rPr lang="es-MX" sz="2800" dirty="0"/>
              <a:t> </a:t>
            </a:r>
            <a:r>
              <a:rPr lang="es-MX" sz="2800" dirty="0" err="1"/>
              <a:t>measured</a:t>
            </a:r>
            <a:r>
              <a:rPr lang="es-MX" sz="2800" dirty="0"/>
              <a:t> in </a:t>
            </a:r>
            <a:r>
              <a:rPr lang="es-MX" sz="2800" dirty="0" err="1"/>
              <a:t>hertz</a:t>
            </a:r>
            <a:r>
              <a:rPr lang="es-MX" sz="2800" dirty="0"/>
              <a:t> (Hz), </a:t>
            </a:r>
            <a:r>
              <a:rPr lang="es-MX" sz="2800" dirty="0" err="1"/>
              <a:t>which</a:t>
            </a:r>
            <a:r>
              <a:rPr lang="es-MX" sz="2800" dirty="0"/>
              <a:t> </a:t>
            </a:r>
            <a:r>
              <a:rPr lang="es-MX" sz="2800" dirty="0" err="1"/>
              <a:t>is</a:t>
            </a:r>
            <a:r>
              <a:rPr lang="es-MX" sz="2800" dirty="0"/>
              <a:t> </a:t>
            </a:r>
            <a:r>
              <a:rPr lang="es-MX" sz="2800" dirty="0" err="1"/>
              <a:t>cycles</a:t>
            </a:r>
            <a:r>
              <a:rPr lang="es-MX" sz="2800" dirty="0"/>
              <a:t> per </a:t>
            </a:r>
            <a:r>
              <a:rPr lang="es-MX" sz="2800" dirty="0" err="1"/>
              <a:t>second</a:t>
            </a:r>
            <a:endParaRPr lang="es-MX" sz="2800" dirty="0"/>
          </a:p>
          <a:p>
            <a:endParaRPr lang="es-MX" sz="2800" dirty="0"/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11860998-8A6F-494D-995D-D609BEF007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0000" r="95522">
                        <a14:foregroundMark x1="61940" y1="20000" x2="60000" y2="78286"/>
                        <a14:foregroundMark x1="60000" y1="78286" x2="67910" y2="80000"/>
                        <a14:foregroundMark x1="67910" y1="80000" x2="70299" y2="79143"/>
                        <a14:foregroundMark x1="60000" y1="16857" x2="60448" y2="5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508" t="12895" r="4478" b="13962"/>
          <a:stretch/>
        </p:blipFill>
        <p:spPr>
          <a:xfrm>
            <a:off x="533400" y="2763896"/>
            <a:ext cx="2362200" cy="2438400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452BF21C-21A7-4328-A246-7FEB49E453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0000" r="95522">
                        <a14:foregroundMark x1="61940" y1="20000" x2="60000" y2="78286"/>
                        <a14:foregroundMark x1="60000" y1="78286" x2="67910" y2="80000"/>
                        <a14:foregroundMark x1="67910" y1="80000" x2="70299" y2="79143"/>
                        <a14:foregroundMark x1="60000" y1="16857" x2="60448" y2="5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782" t="41238" r="17106" b="41256"/>
          <a:stretch/>
        </p:blipFill>
        <p:spPr>
          <a:xfrm>
            <a:off x="4267200" y="2971800"/>
            <a:ext cx="2438400" cy="16002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28C791-E53F-47FB-B65A-845CD01D6BB6}"/>
              </a:ext>
            </a:extLst>
          </p:cNvPr>
          <p:cNvCxnSpPr>
            <a:stCxn id="13" idx="3"/>
          </p:cNvCxnSpPr>
          <p:nvPr/>
        </p:nvCxnSpPr>
        <p:spPr>
          <a:xfrm flipV="1">
            <a:off x="2895600" y="2971800"/>
            <a:ext cx="1295400" cy="1011296"/>
          </a:xfrm>
          <a:prstGeom prst="line">
            <a:avLst/>
          </a:prstGeom>
          <a:ln w="57150">
            <a:solidFill>
              <a:srgbClr val="128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F3B605-CA4A-4C43-A714-60D6F779A1EC}"/>
              </a:ext>
            </a:extLst>
          </p:cNvPr>
          <p:cNvCxnSpPr>
            <a:stCxn id="13" idx="3"/>
          </p:cNvCxnSpPr>
          <p:nvPr/>
        </p:nvCxnSpPr>
        <p:spPr>
          <a:xfrm>
            <a:off x="2895600" y="3983096"/>
            <a:ext cx="1371600" cy="588904"/>
          </a:xfrm>
          <a:prstGeom prst="line">
            <a:avLst/>
          </a:prstGeom>
          <a:ln w="57150">
            <a:solidFill>
              <a:srgbClr val="128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E57B3C8-1036-4A6A-9A01-9544FB1D48D7}"/>
                  </a:ext>
                </a:extLst>
              </p:cNvPr>
              <p:cNvSpPr txBox="1"/>
              <p:nvPr/>
            </p:nvSpPr>
            <p:spPr>
              <a:xfrm>
                <a:off x="7129269" y="3272958"/>
                <a:ext cx="4910328" cy="2781659"/>
              </a:xfrm>
              <a:prstGeom prst="rect">
                <a:avLst/>
              </a:prstGeom>
              <a:noFill/>
              <a:ln w="28575">
                <a:solidFill>
                  <a:srgbClr val="1282A2"/>
                </a:solidFill>
                <a:extLst>
                  <a:ext uri="{C807C97D-BFC1-408E-A445-0C87EB9F89A2}">
                    <ask:lineSketchStyleProps xmlns:ask="http://schemas.microsoft.com/office/drawing/2018/sketchyshapes" sd="2861311186">
                      <a:custGeom>
                        <a:avLst/>
                        <a:gdLst>
                          <a:gd name="connsiteX0" fmla="*/ 0 w 4910328"/>
                          <a:gd name="connsiteY0" fmla="*/ 0 h 954107"/>
                          <a:gd name="connsiteX1" fmla="*/ 4910328 w 4910328"/>
                          <a:gd name="connsiteY1" fmla="*/ 0 h 954107"/>
                          <a:gd name="connsiteX2" fmla="*/ 4910328 w 4910328"/>
                          <a:gd name="connsiteY2" fmla="*/ 954107 h 954107"/>
                          <a:gd name="connsiteX3" fmla="*/ 0 w 4910328"/>
                          <a:gd name="connsiteY3" fmla="*/ 954107 h 954107"/>
                          <a:gd name="connsiteX4" fmla="*/ 0 w 4910328"/>
                          <a:gd name="connsiteY4" fmla="*/ 0 h 9541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910328" h="954107" extrusionOk="0">
                            <a:moveTo>
                              <a:pt x="0" y="0"/>
                            </a:moveTo>
                            <a:cubicBezTo>
                              <a:pt x="1945941" y="-124728"/>
                              <a:pt x="2818079" y="70155"/>
                              <a:pt x="4910328" y="0"/>
                            </a:cubicBezTo>
                            <a:cubicBezTo>
                              <a:pt x="4989600" y="237163"/>
                              <a:pt x="4825015" y="712740"/>
                              <a:pt x="4910328" y="954107"/>
                            </a:cubicBezTo>
                            <a:cubicBezTo>
                              <a:pt x="4203102" y="817251"/>
                              <a:pt x="777458" y="856310"/>
                              <a:pt x="0" y="954107"/>
                            </a:cubicBezTo>
                            <a:cubicBezTo>
                              <a:pt x="27725" y="554794"/>
                              <a:pt x="-57004" y="28923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MX" sz="2800" b="1" dirty="0">
                    <a:solidFill>
                      <a:srgbClr val="1282A2"/>
                    </a:solidFill>
                  </a:rPr>
                  <a:t>An 3.8 GHz processor can execute 3,800,000,000 operations each second</a:t>
                </a:r>
              </a:p>
              <a:p>
                <a:endParaRPr lang="es-MX" sz="2800" b="1" dirty="0">
                  <a:solidFill>
                    <a:srgbClr val="1282A2"/>
                  </a:solidFill>
                </a:endParaRPr>
              </a:p>
              <a:p>
                <a:r>
                  <a:rPr lang="es-MX" sz="2800" b="1" dirty="0">
                    <a:solidFill>
                      <a:srgbClr val="1282A2"/>
                    </a:solidFill>
                  </a:rPr>
                  <a:t>Remeber that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1" i="1" smtClean="0">
                          <a:solidFill>
                            <a:srgbClr val="1282A2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s-ES" sz="2800" b="1" i="1" smtClean="0">
                          <a:solidFill>
                            <a:srgbClr val="1282A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800" b="1" i="1" smtClean="0">
                          <a:solidFill>
                            <a:srgbClr val="1282A2"/>
                          </a:solidFill>
                          <a:latin typeface="Cambria Math" panose="02040503050406030204" pitchFamily="18" charset="0"/>
                        </a:rPr>
                        <m:t>𝑮𝑯𝒛</m:t>
                      </m:r>
                      <m:r>
                        <a:rPr lang="es-ES" sz="2800" b="1" i="1" smtClean="0">
                          <a:solidFill>
                            <a:srgbClr val="1282A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800" b="1" i="1" smtClean="0">
                          <a:solidFill>
                            <a:srgbClr val="1282A2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s-ES" sz="2800" b="1" i="1" smtClean="0">
                          <a:solidFill>
                            <a:srgbClr val="1282A2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sSup>
                        <m:sSupPr>
                          <m:ctrlPr>
                            <a:rPr lang="es-ES" sz="2800" b="1" i="1" smtClean="0">
                              <a:solidFill>
                                <a:srgbClr val="1282A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800" b="1" i="1" smtClean="0">
                              <a:solidFill>
                                <a:srgbClr val="1282A2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s-ES" sz="2800" b="1" i="1" smtClean="0">
                              <a:solidFill>
                                <a:srgbClr val="1282A2"/>
                              </a:solidFill>
                              <a:latin typeface="Cambria Math" panose="02040503050406030204" pitchFamily="18" charset="0"/>
                            </a:rPr>
                            <m:t>𝟗</m:t>
                          </m:r>
                        </m:sup>
                      </m:sSup>
                      <m:r>
                        <a:rPr lang="es-ES" sz="2800" b="1" i="1" smtClean="0">
                          <a:solidFill>
                            <a:srgbClr val="1282A2"/>
                          </a:solidFill>
                          <a:latin typeface="Cambria Math" panose="02040503050406030204" pitchFamily="18" charset="0"/>
                        </a:rPr>
                        <m:t>𝑯𝒛</m:t>
                      </m:r>
                    </m:oMath>
                  </m:oMathPara>
                </a14:m>
                <a:endParaRPr lang="es-MX" sz="2800" b="1" dirty="0">
                  <a:solidFill>
                    <a:srgbClr val="1282A2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E57B3C8-1036-4A6A-9A01-9544FB1D4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269" y="3272958"/>
                <a:ext cx="4910328" cy="2781659"/>
              </a:xfrm>
              <a:prstGeom prst="rect">
                <a:avLst/>
              </a:prstGeom>
              <a:blipFill>
                <a:blip r:embed="rId7"/>
                <a:stretch>
                  <a:fillRect l="-2308" t="-1794"/>
                </a:stretch>
              </a:blipFill>
              <a:ln w="28575">
                <a:solidFill>
                  <a:srgbClr val="1282A2"/>
                </a:solidFill>
                <a:extLst>
                  <a:ext uri="{C807C97D-BFC1-408E-A445-0C87EB9F89A2}">
                    <ask:lineSketchStyleProps xmlns:ask="http://schemas.microsoft.com/office/drawing/2018/sketchyshapes" sd="2861311186">
                      <a:custGeom>
                        <a:avLst/>
                        <a:gdLst>
                          <a:gd name="connsiteX0" fmla="*/ 0 w 4910328"/>
                          <a:gd name="connsiteY0" fmla="*/ 0 h 954107"/>
                          <a:gd name="connsiteX1" fmla="*/ 4910328 w 4910328"/>
                          <a:gd name="connsiteY1" fmla="*/ 0 h 954107"/>
                          <a:gd name="connsiteX2" fmla="*/ 4910328 w 4910328"/>
                          <a:gd name="connsiteY2" fmla="*/ 954107 h 954107"/>
                          <a:gd name="connsiteX3" fmla="*/ 0 w 4910328"/>
                          <a:gd name="connsiteY3" fmla="*/ 954107 h 954107"/>
                          <a:gd name="connsiteX4" fmla="*/ 0 w 4910328"/>
                          <a:gd name="connsiteY4" fmla="*/ 0 h 9541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910328" h="954107" extrusionOk="0">
                            <a:moveTo>
                              <a:pt x="0" y="0"/>
                            </a:moveTo>
                            <a:cubicBezTo>
                              <a:pt x="1945941" y="-124728"/>
                              <a:pt x="2818079" y="70155"/>
                              <a:pt x="4910328" y="0"/>
                            </a:cubicBezTo>
                            <a:cubicBezTo>
                              <a:pt x="4989600" y="237163"/>
                              <a:pt x="4825015" y="712740"/>
                              <a:pt x="4910328" y="954107"/>
                            </a:cubicBezTo>
                            <a:cubicBezTo>
                              <a:pt x="4203102" y="817251"/>
                              <a:pt x="777458" y="856310"/>
                              <a:pt x="0" y="954107"/>
                            </a:cubicBezTo>
                            <a:cubicBezTo>
                              <a:pt x="27725" y="554794"/>
                              <a:pt x="-57004" y="28923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1830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958980" y="-4367179"/>
            <a:ext cx="5964139" cy="6926096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5791200" y="4572000"/>
            <a:ext cx="2980267" cy="33114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BDB622-0C75-4CDE-BB63-7CD1A639092C}"/>
              </a:ext>
            </a:extLst>
          </p:cNvPr>
          <p:cNvSpPr txBox="1"/>
          <p:nvPr/>
        </p:nvSpPr>
        <p:spPr>
          <a:xfrm>
            <a:off x="304800" y="1295400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D0A670B6-0A9A-4166-A858-28097647B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53" b="89803" l="4700" r="94794">
                        <a14:foregroundMark x1="41866" y1="8553" x2="47650" y2="8772"/>
                        <a14:foregroundMark x1="90889" y1="39912" x2="89588" y2="40461"/>
                        <a14:foregroundMark x1="94866" y1="40241" x2="94360" y2="38925"/>
                        <a14:foregroundMark x1="57195" y1="88816" x2="54375" y2="88377"/>
                        <a14:foregroundMark x1="8677" y1="50658" x2="4700" y2="526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914400"/>
            <a:ext cx="4964187" cy="40386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BC4A73F-4442-40AC-9C6E-542ECCC557ED}"/>
              </a:ext>
            </a:extLst>
          </p:cNvPr>
          <p:cNvGrpSpPr/>
          <p:nvPr/>
        </p:nvGrpSpPr>
        <p:grpSpPr>
          <a:xfrm>
            <a:off x="217413" y="228600"/>
            <a:ext cx="6259587" cy="5150153"/>
            <a:chOff x="217413" y="641047"/>
            <a:chExt cx="6259587" cy="5150153"/>
          </a:xfrm>
        </p:grpSpPr>
        <p:pic>
          <p:nvPicPr>
            <p:cNvPr id="3" name="Picture 2" descr="A circuit board&#10;&#10;Description automatically generated">
              <a:extLst>
                <a:ext uri="{FF2B5EF4-FFF2-40B4-BE49-F238E27FC236}">
                  <a16:creationId xmlns:a16="http://schemas.microsoft.com/office/drawing/2014/main" id="{4FB04729-F7D7-4C2E-BC5B-331DE216A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2000" r="97600">
                          <a14:foregroundMark x1="9400" y1="60800" x2="7400" y2="71200"/>
                          <a14:foregroundMark x1="7400" y1="71200" x2="14600" y2="74200"/>
                          <a14:foregroundMark x1="2000" y1="74000" x2="4600" y2="71600"/>
                          <a14:foregroundMark x1="91000" y1="24400" x2="91200" y2="39600"/>
                          <a14:foregroundMark x1="97600" y1="22800" x2="95200" y2="27800"/>
                          <a14:foregroundMark x1="2400" y1="74200" x2="2200" y2="75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0" y="1600200"/>
              <a:ext cx="4191000" cy="4191000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A906B4C-3594-4B47-9307-187C7331EB87}"/>
                </a:ext>
              </a:extLst>
            </p:cNvPr>
            <p:cNvGrpSpPr/>
            <p:nvPr/>
          </p:nvGrpSpPr>
          <p:grpSpPr>
            <a:xfrm>
              <a:off x="2133600" y="641047"/>
              <a:ext cx="4267200" cy="654353"/>
              <a:chOff x="1676400" y="641047"/>
              <a:chExt cx="4267200" cy="654353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2CA8779D-7162-4F8D-8752-3D515B970502}"/>
                  </a:ext>
                </a:extLst>
              </p:cNvPr>
              <p:cNvCxnSpPr/>
              <p:nvPr/>
            </p:nvCxnSpPr>
            <p:spPr>
              <a:xfrm>
                <a:off x="1676400" y="1295400"/>
                <a:ext cx="4267200" cy="0"/>
              </a:xfrm>
              <a:prstGeom prst="straightConnector1">
                <a:avLst/>
              </a:prstGeom>
              <a:ln w="57150">
                <a:solidFill>
                  <a:srgbClr val="212738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9286C0-BC98-4F4D-9BE0-7C7A4999D3E0}"/>
                  </a:ext>
                </a:extLst>
              </p:cNvPr>
              <p:cNvSpPr txBox="1"/>
              <p:nvPr/>
            </p:nvSpPr>
            <p:spPr>
              <a:xfrm>
                <a:off x="3048000" y="641047"/>
                <a:ext cx="2286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3600" dirty="0"/>
                  <a:t>6 cm</a:t>
                </a:r>
                <a:endParaRPr lang="en-US" sz="3600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CFFF5D4-7E9B-4882-AC5D-75DCCC9AA096}"/>
                </a:ext>
              </a:extLst>
            </p:cNvPr>
            <p:cNvGrpSpPr/>
            <p:nvPr/>
          </p:nvGrpSpPr>
          <p:grpSpPr>
            <a:xfrm>
              <a:off x="217413" y="1295400"/>
              <a:ext cx="1458987" cy="3733800"/>
              <a:chOff x="217413" y="1295400"/>
              <a:chExt cx="1458987" cy="3733800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2D4379F8-4C7F-4B29-A098-5B46C0AB7D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6400" y="1295400"/>
                <a:ext cx="0" cy="3733800"/>
              </a:xfrm>
              <a:prstGeom prst="straightConnector1">
                <a:avLst/>
              </a:prstGeom>
              <a:ln w="57150">
                <a:solidFill>
                  <a:srgbClr val="212738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ACBC4FE-841A-4F07-9C18-1DCD8AF4B912}"/>
                  </a:ext>
                </a:extLst>
              </p:cNvPr>
              <p:cNvSpPr txBox="1"/>
              <p:nvPr/>
            </p:nvSpPr>
            <p:spPr>
              <a:xfrm>
                <a:off x="217413" y="3162300"/>
                <a:ext cx="1371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3600" dirty="0"/>
                  <a:t>8 cm</a:t>
                </a:r>
                <a:endParaRPr lang="en-US" sz="3600" dirty="0"/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28EBBFC-E242-4093-9B6F-1195A5E72AFF}"/>
              </a:ext>
            </a:extLst>
          </p:cNvPr>
          <p:cNvSpPr txBox="1"/>
          <p:nvPr/>
        </p:nvSpPr>
        <p:spPr>
          <a:xfrm>
            <a:off x="1028700" y="5429071"/>
            <a:ext cx="10858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b="1" dirty="0">
                <a:solidFill>
                  <a:srgbClr val="1282A2"/>
                </a:solidFill>
              </a:rPr>
              <a:t>Intel i7 desktop computer CPU</a:t>
            </a:r>
            <a:endParaRPr lang="en-US" sz="3600" b="1" dirty="0">
              <a:solidFill>
                <a:srgbClr val="128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907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958980" y="-4367179"/>
            <a:ext cx="5964139" cy="6926096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29400" y="22860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3179233" y="228600"/>
            <a:ext cx="5833534" cy="64817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ED8391-29FC-4BD9-8EC7-136F49679F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7772400"/>
            <a:ext cx="73152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8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Online Media 2" descr="İpad pro— What's a computer– Apple">
            <a:hlinkClick r:id="" action="ppaction://media"/>
            <a:extLst>
              <a:ext uri="{FF2B5EF4-FFF2-40B4-BE49-F238E27FC236}">
                <a16:creationId xmlns:a16="http://schemas.microsoft.com/office/drawing/2014/main" id="{01651A29-4262-1936-ABA7-663DC284ABB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65853" y="643467"/>
            <a:ext cx="986029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958980" y="-4367179"/>
            <a:ext cx="5964139" cy="6926096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29400" y="22860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6609945" y="6895289"/>
            <a:ext cx="5833534" cy="64817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ED8391-29FC-4BD9-8EC7-136F49679F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42"/>
          <a:stretch/>
        </p:blipFill>
        <p:spPr>
          <a:xfrm>
            <a:off x="304800" y="228600"/>
            <a:ext cx="7924800" cy="59641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7B7A36-E32A-4FEF-93E2-478C8E86D18C}"/>
              </a:ext>
            </a:extLst>
          </p:cNvPr>
          <p:cNvSpPr txBox="1"/>
          <p:nvPr/>
        </p:nvSpPr>
        <p:spPr>
          <a:xfrm>
            <a:off x="8382000" y="2286000"/>
            <a:ext cx="369449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1282A2"/>
                </a:solidFill>
              </a:rPr>
              <a:t>Qualcomm Snapdragon processor for a mobile device</a:t>
            </a:r>
            <a:endParaRPr lang="en-US" sz="3200" dirty="0">
              <a:solidFill>
                <a:srgbClr val="128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354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5756340" y="481886"/>
            <a:ext cx="5363184" cy="6228213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843288" y="1010461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4096155" y="8991600"/>
            <a:ext cx="2980267" cy="3311408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DA7B523D-36AF-420B-A76D-94842AF2AA07}"/>
              </a:ext>
            </a:extLst>
          </p:cNvPr>
          <p:cNvSpPr/>
          <p:nvPr/>
        </p:nvSpPr>
        <p:spPr>
          <a:xfrm rot="814783">
            <a:off x="4908416" y="2048333"/>
            <a:ext cx="2375170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1B5355-7C0B-4E06-8A11-CE79F200B82B}"/>
              </a:ext>
            </a:extLst>
          </p:cNvPr>
          <p:cNvSpPr/>
          <p:nvPr/>
        </p:nvSpPr>
        <p:spPr>
          <a:xfrm rot="814783">
            <a:off x="4464495" y="3069887"/>
            <a:ext cx="2375170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A610F4D-6F0B-4BD7-AB15-548B452C0743}"/>
              </a:ext>
            </a:extLst>
          </p:cNvPr>
          <p:cNvSpPr/>
          <p:nvPr/>
        </p:nvSpPr>
        <p:spPr>
          <a:xfrm rot="814783">
            <a:off x="4908415" y="2022932"/>
            <a:ext cx="2375170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F73E529-347F-41ED-B4C4-E1AF1002591D}"/>
              </a:ext>
            </a:extLst>
          </p:cNvPr>
          <p:cNvSpPr/>
          <p:nvPr/>
        </p:nvSpPr>
        <p:spPr>
          <a:xfrm rot="814783">
            <a:off x="4464494" y="3044486"/>
            <a:ext cx="2375170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002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00498" y="-812704"/>
            <a:ext cx="6692812" cy="84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94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11" t="3513" b="40719"/>
          <a:stretch/>
        </p:blipFill>
        <p:spPr>
          <a:xfrm>
            <a:off x="6858000" y="843421"/>
            <a:ext cx="3620178" cy="5752112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RAM – </a:t>
            </a:r>
            <a:r>
              <a:rPr lang="es-MX" dirty="0" err="1"/>
              <a:t>Random</a:t>
            </a:r>
            <a:r>
              <a:rPr lang="es-MX" dirty="0"/>
              <a:t> Access </a:t>
            </a:r>
            <a:r>
              <a:rPr lang="es-MX" dirty="0" err="1"/>
              <a:t>Memory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3A5705-31B8-414B-A795-D9319463DFDB}"/>
              </a:ext>
            </a:extLst>
          </p:cNvPr>
          <p:cNvGrpSpPr/>
          <p:nvPr/>
        </p:nvGrpSpPr>
        <p:grpSpPr>
          <a:xfrm>
            <a:off x="374760" y="785410"/>
            <a:ext cx="4349214" cy="5482420"/>
            <a:chOff x="228600" y="954490"/>
            <a:chExt cx="4349214" cy="5482420"/>
          </a:xfrm>
        </p:grpSpPr>
        <p:pic>
          <p:nvPicPr>
            <p:cNvPr id="4" name="Picture 3" descr="A circuit board&#10;&#10;Description automatically generated">
              <a:extLst>
                <a:ext uri="{FF2B5EF4-FFF2-40B4-BE49-F238E27FC236}">
                  <a16:creationId xmlns:a16="http://schemas.microsoft.com/office/drawing/2014/main" id="{4563B96C-9253-4459-8FB9-C6C18093F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500" r="95750">
                          <a14:foregroundMark x1="9500" y1="64833" x2="10125" y2="72167"/>
                          <a14:foregroundMark x1="89125" y1="32167" x2="92000" y2="27500"/>
                          <a14:foregroundMark x1="92875" y1="35333" x2="95750" y2="33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465666" y="2135088"/>
              <a:ext cx="4112147" cy="3084110"/>
            </a:xfrm>
            <a:prstGeom prst="rect">
              <a:avLst/>
            </a:prstGeom>
          </p:spPr>
        </p:pic>
        <p:pic>
          <p:nvPicPr>
            <p:cNvPr id="8" name="Picture 7" descr="A circuit board&#10;&#10;Description automatically generated">
              <a:extLst>
                <a:ext uri="{FF2B5EF4-FFF2-40B4-BE49-F238E27FC236}">
                  <a16:creationId xmlns:a16="http://schemas.microsoft.com/office/drawing/2014/main" id="{36447169-B50B-456A-8588-EB1E796F0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500" r="95750">
                          <a14:foregroundMark x1="9500" y1="64833" x2="10125" y2="72167"/>
                          <a14:foregroundMark x1="89125" y1="32167" x2="92000" y2="27500"/>
                          <a14:foregroundMark x1="92875" y1="35333" x2="95750" y2="33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228600" y="954490"/>
              <a:ext cx="4112147" cy="3084110"/>
            </a:xfrm>
            <a:prstGeom prst="rect">
              <a:avLst/>
            </a:prstGeom>
          </p:spPr>
        </p:pic>
        <p:pic>
          <p:nvPicPr>
            <p:cNvPr id="9" name="Picture 8" descr="A circuit board&#10;&#10;Description automatically generated">
              <a:extLst>
                <a:ext uri="{FF2B5EF4-FFF2-40B4-BE49-F238E27FC236}">
                  <a16:creationId xmlns:a16="http://schemas.microsoft.com/office/drawing/2014/main" id="{79E6B231-633E-4A95-BC36-307236BAA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500" r="95750">
                          <a14:foregroundMark x1="9500" y1="64833" x2="10125" y2="72167"/>
                          <a14:foregroundMark x1="89125" y1="32167" x2="92000" y2="27500"/>
                          <a14:foregroundMark x1="92875" y1="35333" x2="95750" y2="33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465667" y="3352800"/>
              <a:ext cx="4112147" cy="3084110"/>
            </a:xfrm>
            <a:prstGeom prst="rect">
              <a:avLst/>
            </a:prstGeom>
          </p:spPr>
        </p:pic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14FE9FB-DA9E-4DC5-8DAB-9EE6E7FA033F}"/>
              </a:ext>
            </a:extLst>
          </p:cNvPr>
          <p:cNvSpPr/>
          <p:nvPr/>
        </p:nvSpPr>
        <p:spPr>
          <a:xfrm>
            <a:off x="5102746" y="2115946"/>
            <a:ext cx="2974453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E84D5AC-8B0B-4A1C-9C5F-31E0B08168EF}"/>
              </a:ext>
            </a:extLst>
          </p:cNvPr>
          <p:cNvSpPr/>
          <p:nvPr/>
        </p:nvSpPr>
        <p:spPr>
          <a:xfrm>
            <a:off x="5102746" y="3526620"/>
            <a:ext cx="2822053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26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94" t="3513" b="40719"/>
          <a:stretch/>
        </p:blipFill>
        <p:spPr>
          <a:xfrm rot="16200000">
            <a:off x="15391412" y="-6628412"/>
            <a:ext cx="4038600" cy="967542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RAM – Random Access Memory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05A1F-8F56-40E5-8AE7-EDF3FA803795}"/>
              </a:ext>
            </a:extLst>
          </p:cNvPr>
          <p:cNvSpPr txBox="1"/>
          <p:nvPr/>
        </p:nvSpPr>
        <p:spPr>
          <a:xfrm>
            <a:off x="304800" y="1295400"/>
            <a:ext cx="115823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RAM memory (random access memory) is part of the computer main memory, or </a:t>
            </a:r>
            <a:r>
              <a:rPr lang="es-MX" sz="32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principal memory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. It is used to load and execute the operating system, programs, and applications.</a:t>
            </a:r>
          </a:p>
          <a:p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It is </a:t>
            </a:r>
            <a:r>
              <a:rPr lang="es-MX" sz="32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volatile memory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, which means that it requires electricity to operate. If you power off the computer, data will be lost.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AC7EEEFA-9A9E-449D-992A-5BE36C4010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44" b="99219" l="1758" r="97852">
                        <a14:foregroundMark x1="1953" y1="63867" x2="6641" y2="64648"/>
                        <a14:foregroundMark x1="29102" y1="92773" x2="31250" y2="93750"/>
                        <a14:foregroundMark x1="93555" y1="35156" x2="91602" y2="26953"/>
                        <a14:foregroundMark x1="68359" y1="5664" x2="61523" y2="7031"/>
                        <a14:foregroundMark x1="67188" y1="2344" x2="70508" y2="4492"/>
                        <a14:foregroundMark x1="94922" y1="29102" x2="97852" y2="31250"/>
                        <a14:foregroundMark x1="27930" y1="98242" x2="30078" y2="99219"/>
                        <a14:backgroundMark x1="30859" y1="11719" x2="16992" y2="25781"/>
                        <a14:backgroundMark x1="16992" y1="25781" x2="15039" y2="18945"/>
                        <a14:backgroundMark x1="19727" y1="10352" x2="8789" y2="24805"/>
                        <a14:backgroundMark x1="8789" y1="24805" x2="16211" y2="7227"/>
                        <a14:backgroundMark x1="16211" y1="7227" x2="6836" y2="25977"/>
                        <a14:backgroundMark x1="6836" y1="25977" x2="17773" y2="10938"/>
                        <a14:backgroundMark x1="17773" y1="10938" x2="11328" y2="29102"/>
                        <a14:backgroundMark x1="11328" y1="29102" x2="15430" y2="10547"/>
                        <a14:backgroundMark x1="15430" y1="10547" x2="8398" y2="27734"/>
                        <a14:backgroundMark x1="8398" y1="27734" x2="28711" y2="13477"/>
                        <a14:backgroundMark x1="28711" y1="13477" x2="19336" y2="26172"/>
                        <a14:backgroundMark x1="89453" y1="67578" x2="74219" y2="83984"/>
                        <a14:backgroundMark x1="74219" y1="83984" x2="87695" y2="66016"/>
                        <a14:backgroundMark x1="87695" y1="66016" x2="66602" y2="80078"/>
                        <a14:backgroundMark x1="66602" y1="80078" x2="85352" y2="73438"/>
                        <a14:backgroundMark x1="85352" y1="73438" x2="66602" y2="82031"/>
                        <a14:backgroundMark x1="66602" y1="82031" x2="85742" y2="82031"/>
                        <a14:backgroundMark x1="85742" y1="82031" x2="89258" y2="863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244" y="4743591"/>
            <a:ext cx="1883410" cy="188341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F5B2192D-9BD9-4C43-8D87-97EF7940B7F9}"/>
              </a:ext>
            </a:extLst>
          </p:cNvPr>
          <p:cNvSpPr/>
          <p:nvPr/>
        </p:nvSpPr>
        <p:spPr>
          <a:xfrm>
            <a:off x="3014064" y="5508377"/>
            <a:ext cx="764654" cy="46589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641A18E3-583A-46E8-B54A-9CC6A5AFA6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44" b="99219" l="1758" r="97852">
                        <a14:foregroundMark x1="1953" y1="63867" x2="6641" y2="64648"/>
                        <a14:foregroundMark x1="29102" y1="92773" x2="31250" y2="93750"/>
                        <a14:foregroundMark x1="93555" y1="35156" x2="91602" y2="26953"/>
                        <a14:foregroundMark x1="68359" y1="5664" x2="61523" y2="7031"/>
                        <a14:foregroundMark x1="67188" y1="2344" x2="70508" y2="4492"/>
                        <a14:foregroundMark x1="94922" y1="29102" x2="97852" y2="31250"/>
                        <a14:foregroundMark x1="27930" y1="98242" x2="30078" y2="99219"/>
                        <a14:backgroundMark x1="30859" y1="11719" x2="16992" y2="25781"/>
                        <a14:backgroundMark x1="16992" y1="25781" x2="15039" y2="18945"/>
                        <a14:backgroundMark x1="19727" y1="10352" x2="8789" y2="24805"/>
                        <a14:backgroundMark x1="8789" y1="24805" x2="16211" y2="7227"/>
                        <a14:backgroundMark x1="16211" y1="7227" x2="6836" y2="25977"/>
                        <a14:backgroundMark x1="6836" y1="25977" x2="17773" y2="10938"/>
                        <a14:backgroundMark x1="17773" y1="10938" x2="11328" y2="29102"/>
                        <a14:backgroundMark x1="11328" y1="29102" x2="15430" y2="10547"/>
                        <a14:backgroundMark x1="15430" y1="10547" x2="8398" y2="27734"/>
                        <a14:backgroundMark x1="8398" y1="27734" x2="28711" y2="13477"/>
                        <a14:backgroundMark x1="28711" y1="13477" x2="19336" y2="26172"/>
                        <a14:backgroundMark x1="89453" y1="67578" x2="74219" y2="83984"/>
                        <a14:backgroundMark x1="74219" y1="83984" x2="87695" y2="66016"/>
                        <a14:backgroundMark x1="87695" y1="66016" x2="66602" y2="80078"/>
                        <a14:backgroundMark x1="66602" y1="80078" x2="85352" y2="73438"/>
                        <a14:backgroundMark x1="85352" y1="73438" x2="66602" y2="82031"/>
                        <a14:backgroundMark x1="66602" y1="82031" x2="85742" y2="82031"/>
                        <a14:backgroundMark x1="85742" y1="82031" x2="89258" y2="86328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904" y="4593590"/>
            <a:ext cx="1883410" cy="1883410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9E82FB56-F3AE-465E-BF9D-8FE719ED5AE6}"/>
              </a:ext>
            </a:extLst>
          </p:cNvPr>
          <p:cNvSpPr/>
          <p:nvPr/>
        </p:nvSpPr>
        <p:spPr>
          <a:xfrm>
            <a:off x="8557683" y="5381562"/>
            <a:ext cx="764654" cy="46589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 descr="Full battery">
            <a:extLst>
              <a:ext uri="{FF2B5EF4-FFF2-40B4-BE49-F238E27FC236}">
                <a16:creationId xmlns:a16="http://schemas.microsoft.com/office/drawing/2014/main" id="{226DAA4A-4515-44F6-AF8D-A2D4267BCD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55659" y="5094719"/>
            <a:ext cx="1281037" cy="128103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6018CB5-7FE1-43BE-9C30-A96A0D8C19A2}"/>
              </a:ext>
            </a:extLst>
          </p:cNvPr>
          <p:cNvGrpSpPr/>
          <p:nvPr/>
        </p:nvGrpSpPr>
        <p:grpSpPr>
          <a:xfrm>
            <a:off x="6908115" y="4860543"/>
            <a:ext cx="1507929" cy="1507929"/>
            <a:chOff x="6795216" y="4868626"/>
            <a:chExt cx="1507929" cy="1507929"/>
          </a:xfrm>
        </p:grpSpPr>
        <p:pic>
          <p:nvPicPr>
            <p:cNvPr id="21" name="Graphic 20" descr="No sign">
              <a:extLst>
                <a:ext uri="{FF2B5EF4-FFF2-40B4-BE49-F238E27FC236}">
                  <a16:creationId xmlns:a16="http://schemas.microsoft.com/office/drawing/2014/main" id="{31259259-1A50-4C46-9B57-8EC6354A4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795216" y="4868626"/>
              <a:ext cx="1507929" cy="1507929"/>
            </a:xfrm>
            <a:prstGeom prst="rect">
              <a:avLst/>
            </a:prstGeom>
          </p:spPr>
        </p:pic>
        <p:pic>
          <p:nvPicPr>
            <p:cNvPr id="17" name="Graphic 16" descr="Empty battery">
              <a:extLst>
                <a:ext uri="{FF2B5EF4-FFF2-40B4-BE49-F238E27FC236}">
                  <a16:creationId xmlns:a16="http://schemas.microsoft.com/office/drawing/2014/main" id="{0384D776-0726-4E60-B476-B6B14614D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162800" y="516539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8586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94" t="3513" b="40719"/>
          <a:stretch/>
        </p:blipFill>
        <p:spPr>
          <a:xfrm rot="16200000">
            <a:off x="15391412" y="-6628412"/>
            <a:ext cx="4038600" cy="967542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RAM – Random Access Memory</a:t>
            </a:r>
            <a:endParaRPr lang="en-US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7B7A7F3D-9818-4FB4-8982-3BA4DF00A2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28" y="3028781"/>
            <a:ext cx="1174797" cy="1174797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C205DB4B-7D11-4D1B-B33A-58330B7FF7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26" y="1003851"/>
            <a:ext cx="1828800" cy="1828800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0B377F60-C830-49DA-A326-A2A43D1974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82" y="2057400"/>
            <a:ext cx="1431759" cy="1431759"/>
          </a:xfrm>
          <a:prstGeom prst="rect">
            <a:avLst/>
          </a:prstGeom>
        </p:spPr>
      </p:pic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1EDFF321-60B3-4099-9BAB-C348C51462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426" y="2982438"/>
            <a:ext cx="1600201" cy="1600201"/>
          </a:xfrm>
          <a:prstGeom prst="rect">
            <a:avLst/>
          </a:prstGeom>
        </p:spPr>
      </p:pic>
      <p:pic>
        <p:nvPicPr>
          <p:cNvPr id="20" name="Picture 1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84E2FECF-1B12-4BD5-A92E-840A8579E7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883" y="3984460"/>
            <a:ext cx="1295400" cy="1295400"/>
          </a:xfrm>
          <a:prstGeom prst="rect">
            <a:avLst/>
          </a:prstGeom>
        </p:spPr>
      </p:pic>
      <p:pic>
        <p:nvPicPr>
          <p:cNvPr id="24" name="Picture 23" descr="A picture containing room&#10;&#10;Description automatically generated">
            <a:extLst>
              <a:ext uri="{FF2B5EF4-FFF2-40B4-BE49-F238E27FC236}">
                <a16:creationId xmlns:a16="http://schemas.microsoft.com/office/drawing/2014/main" id="{796F4221-D74D-4CC7-9835-B47F8890B0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426" y="1136494"/>
            <a:ext cx="1600201" cy="1600201"/>
          </a:xfrm>
          <a:prstGeom prst="rect">
            <a:avLst/>
          </a:prstGeom>
        </p:spPr>
      </p:pic>
      <p:pic>
        <p:nvPicPr>
          <p:cNvPr id="26" name="Picture 2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56475CA-D4D1-4D22-98FB-760CDA21E4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344" b="99219" l="1758" r="97852">
                        <a14:foregroundMark x1="1953" y1="63867" x2="6641" y2="64648"/>
                        <a14:foregroundMark x1="29102" y1="92773" x2="31250" y2="93750"/>
                        <a14:foregroundMark x1="93555" y1="35156" x2="91602" y2="26953"/>
                        <a14:foregroundMark x1="68359" y1="5664" x2="61523" y2="7031"/>
                        <a14:foregroundMark x1="67188" y1="2344" x2="70508" y2="4492"/>
                        <a14:foregroundMark x1="94922" y1="29102" x2="97852" y2="31250"/>
                        <a14:foregroundMark x1="27930" y1="98242" x2="30078" y2="99219"/>
                        <a14:backgroundMark x1="30859" y1="11719" x2="16992" y2="25781"/>
                        <a14:backgroundMark x1="16992" y1="25781" x2="15039" y2="18945"/>
                        <a14:backgroundMark x1="19727" y1="10352" x2="8789" y2="24805"/>
                        <a14:backgroundMark x1="8789" y1="24805" x2="16211" y2="7227"/>
                        <a14:backgroundMark x1="16211" y1="7227" x2="6836" y2="25977"/>
                        <a14:backgroundMark x1="6836" y1="25977" x2="17773" y2="10938"/>
                        <a14:backgroundMark x1="17773" y1="10938" x2="11328" y2="29102"/>
                        <a14:backgroundMark x1="11328" y1="29102" x2="15430" y2="10547"/>
                        <a14:backgroundMark x1="15430" y1="10547" x2="8398" y2="27734"/>
                        <a14:backgroundMark x1="8398" y1="27734" x2="28711" y2="13477"/>
                        <a14:backgroundMark x1="28711" y1="13477" x2="19336" y2="26172"/>
                        <a14:backgroundMark x1="89453" y1="67578" x2="74219" y2="83984"/>
                        <a14:backgroundMark x1="74219" y1="83984" x2="87695" y2="66016"/>
                        <a14:backgroundMark x1="87695" y1="66016" x2="66602" y2="80078"/>
                        <a14:backgroundMark x1="66602" y1="80078" x2="85352" y2="73438"/>
                        <a14:backgroundMark x1="85352" y1="73438" x2="66602" y2="82031"/>
                        <a14:backgroundMark x1="66602" y1="82031" x2="85742" y2="82031"/>
                        <a14:backgroundMark x1="85742" y1="82031" x2="89258" y2="863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814" y="2176468"/>
            <a:ext cx="3212142" cy="3212142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AEB6E5B9-F19B-4672-9672-C485594F0376}"/>
              </a:ext>
            </a:extLst>
          </p:cNvPr>
          <p:cNvSpPr/>
          <p:nvPr/>
        </p:nvSpPr>
        <p:spPr>
          <a:xfrm rot="1076529">
            <a:off x="5140762" y="2170969"/>
            <a:ext cx="2773829" cy="419099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47A5333A-7820-48F7-916B-B9D8759E3770}"/>
              </a:ext>
            </a:extLst>
          </p:cNvPr>
          <p:cNvSpPr/>
          <p:nvPr/>
        </p:nvSpPr>
        <p:spPr>
          <a:xfrm>
            <a:off x="5197964" y="3363440"/>
            <a:ext cx="2718539" cy="419099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7A7B8821-497C-4963-AF14-E7B07578A3DD}"/>
              </a:ext>
            </a:extLst>
          </p:cNvPr>
          <p:cNvSpPr/>
          <p:nvPr/>
        </p:nvSpPr>
        <p:spPr>
          <a:xfrm rot="20527428">
            <a:off x="5140291" y="4464951"/>
            <a:ext cx="2804213" cy="419099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75C7E8-F34F-47A2-8D09-4A683D8112CC}"/>
              </a:ext>
            </a:extLst>
          </p:cNvPr>
          <p:cNvSpPr txBox="1"/>
          <p:nvPr/>
        </p:nvSpPr>
        <p:spPr>
          <a:xfrm>
            <a:off x="457200" y="5525096"/>
            <a:ext cx="1127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During runtime, all program data is stored in RAM memory.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885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1" grpId="0" animBg="1"/>
      <p:bldP spid="32" grpId="0" animBg="1"/>
      <p:bldP spid="3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093E6B57-E120-4AC7-8F55-8762678C52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7" t="16667" r="13333" b="12222"/>
          <a:stretch/>
        </p:blipFill>
        <p:spPr>
          <a:xfrm>
            <a:off x="248180" y="76200"/>
            <a:ext cx="7086600" cy="4876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F303A5-3643-4D4B-8EFF-DA5466D85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4800600"/>
            <a:ext cx="5314420" cy="177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236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DC42AEC0-FB9D-47C7-83C1-353F4CC8A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6858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45CFD-C865-4DB2-BD71-6503F5CBE8C7}"/>
              </a:ext>
            </a:extLst>
          </p:cNvPr>
          <p:cNvSpPr txBox="1"/>
          <p:nvPr/>
        </p:nvSpPr>
        <p:spPr>
          <a:xfrm>
            <a:off x="7467600" y="914400"/>
            <a:ext cx="411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RAM memory is usually measured in Gigabytes (GB).</a:t>
            </a:r>
          </a:p>
          <a:p>
            <a:endParaRPr lang="es-MX" sz="2400" dirty="0"/>
          </a:p>
          <a:p>
            <a:r>
              <a:rPr lang="es-MX" sz="2400" dirty="0"/>
              <a:t>A modern computer usually has around 8 GB of RAM.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130395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DC42AEC0-FB9D-47C7-83C1-353F4CC8A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1800" y="-3124200"/>
            <a:ext cx="2362200" cy="2362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45CFD-C865-4DB2-BD71-6503F5CBE8C7}"/>
              </a:ext>
            </a:extLst>
          </p:cNvPr>
          <p:cNvSpPr txBox="1"/>
          <p:nvPr/>
        </p:nvSpPr>
        <p:spPr>
          <a:xfrm>
            <a:off x="7162800" y="-4251424"/>
            <a:ext cx="411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La memoria RAM de una computadora se mide en Gigabytes (Gb).</a:t>
            </a:r>
          </a:p>
          <a:p>
            <a:endParaRPr lang="es-MX" sz="2400" dirty="0"/>
          </a:p>
          <a:p>
            <a:r>
              <a:rPr lang="es-MX" sz="2400" dirty="0"/>
              <a:t>Una computadora moderna cuenta con 8 GB de RAM.</a:t>
            </a:r>
            <a:endParaRPr lang="en-US" sz="2400" dirty="0"/>
          </a:p>
        </p:txBody>
      </p:sp>
      <p:pic>
        <p:nvPicPr>
          <p:cNvPr id="4" name="Online Media 3" title="ￂ﾿Cuￃﾡnta RAM necesitas? - DIY in 5 - Kingston Latinoamￃﾩrica">
            <a:hlinkClick r:id="" action="ppaction://media"/>
            <a:extLst>
              <a:ext uri="{FF2B5EF4-FFF2-40B4-BE49-F238E27FC236}">
                <a16:creationId xmlns:a16="http://schemas.microsoft.com/office/drawing/2014/main" id="{60EE15E7-B1C1-4E00-945D-56EAB3349E9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74221" y="259404"/>
            <a:ext cx="10643558" cy="598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7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00498" y="-812704"/>
            <a:ext cx="6692812" cy="84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69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NG2">
            <a:extLst>
              <a:ext uri="{FF2B5EF4-FFF2-40B4-BE49-F238E27FC236}">
                <a16:creationId xmlns:a16="http://schemas.microsoft.com/office/drawing/2014/main" id="{5FBB256F-C44C-4C90-9173-CE575C3E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326" y="2008250"/>
            <a:ext cx="10515600" cy="1649349"/>
          </a:xfrm>
        </p:spPr>
        <p:txBody>
          <a:bodyPr anchor="ctr">
            <a:normAutofit/>
          </a:bodyPr>
          <a:lstStyle/>
          <a:p>
            <a:pPr algn="ctr"/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What’s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s-MX" sz="6600" dirty="0" err="1"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NG1">
            <a:extLst>
              <a:ext uri="{FF2B5EF4-FFF2-40B4-BE49-F238E27FC236}">
                <a16:creationId xmlns:a16="http://schemas.microsoft.com/office/drawing/2014/main" id="{CFA67E2F-7795-4182-9078-4CC3E9557EF3}"/>
              </a:ext>
            </a:extLst>
          </p:cNvPr>
          <p:cNvSpPr txBox="1">
            <a:spLocks/>
          </p:cNvSpPr>
          <p:nvPr/>
        </p:nvSpPr>
        <p:spPr>
          <a:xfrm>
            <a:off x="775648" y="2008251"/>
            <a:ext cx="10515600" cy="16493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What’s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s-MX" sz="6600" dirty="0" err="1"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224109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ROM – Read Only Memory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551EBB-B737-49F2-A822-50EA15424F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8" t="42257" r="5654" b="37084"/>
          <a:stretch/>
        </p:blipFill>
        <p:spPr>
          <a:xfrm>
            <a:off x="2057400" y="1260107"/>
            <a:ext cx="8686800" cy="4996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C32689E-FA4E-4A08-A1EF-25E9AF5C216F}"/>
              </a:ext>
            </a:extLst>
          </p:cNvPr>
          <p:cNvSpPr/>
          <p:nvPr/>
        </p:nvSpPr>
        <p:spPr>
          <a:xfrm>
            <a:off x="9144000" y="4800600"/>
            <a:ext cx="1524000" cy="990600"/>
          </a:xfrm>
          <a:custGeom>
            <a:avLst/>
            <a:gdLst>
              <a:gd name="connsiteX0" fmla="*/ 0 w 1524000"/>
              <a:gd name="connsiteY0" fmla="*/ 0 h 990600"/>
              <a:gd name="connsiteX1" fmla="*/ 462280 w 1524000"/>
              <a:gd name="connsiteY1" fmla="*/ 0 h 990600"/>
              <a:gd name="connsiteX2" fmla="*/ 1000760 w 1524000"/>
              <a:gd name="connsiteY2" fmla="*/ 0 h 990600"/>
              <a:gd name="connsiteX3" fmla="*/ 1524000 w 1524000"/>
              <a:gd name="connsiteY3" fmla="*/ 0 h 990600"/>
              <a:gd name="connsiteX4" fmla="*/ 1524000 w 1524000"/>
              <a:gd name="connsiteY4" fmla="*/ 485394 h 990600"/>
              <a:gd name="connsiteX5" fmla="*/ 1524000 w 1524000"/>
              <a:gd name="connsiteY5" fmla="*/ 990600 h 990600"/>
              <a:gd name="connsiteX6" fmla="*/ 1046480 w 1524000"/>
              <a:gd name="connsiteY6" fmla="*/ 990600 h 990600"/>
              <a:gd name="connsiteX7" fmla="*/ 538480 w 1524000"/>
              <a:gd name="connsiteY7" fmla="*/ 990600 h 990600"/>
              <a:gd name="connsiteX8" fmla="*/ 0 w 1524000"/>
              <a:gd name="connsiteY8" fmla="*/ 990600 h 990600"/>
              <a:gd name="connsiteX9" fmla="*/ 0 w 1524000"/>
              <a:gd name="connsiteY9" fmla="*/ 525018 h 990600"/>
              <a:gd name="connsiteX10" fmla="*/ 0 w 1524000"/>
              <a:gd name="connsiteY10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24000" h="990600" extrusionOk="0">
                <a:moveTo>
                  <a:pt x="0" y="0"/>
                </a:moveTo>
                <a:cubicBezTo>
                  <a:pt x="206062" y="6069"/>
                  <a:pt x="310248" y="18226"/>
                  <a:pt x="462280" y="0"/>
                </a:cubicBezTo>
                <a:cubicBezTo>
                  <a:pt x="614312" y="-18226"/>
                  <a:pt x="879401" y="-19359"/>
                  <a:pt x="1000760" y="0"/>
                </a:cubicBezTo>
                <a:cubicBezTo>
                  <a:pt x="1122119" y="19359"/>
                  <a:pt x="1349340" y="-633"/>
                  <a:pt x="1524000" y="0"/>
                </a:cubicBezTo>
                <a:cubicBezTo>
                  <a:pt x="1510103" y="203656"/>
                  <a:pt x="1534636" y="269850"/>
                  <a:pt x="1524000" y="485394"/>
                </a:cubicBezTo>
                <a:cubicBezTo>
                  <a:pt x="1513364" y="700938"/>
                  <a:pt x="1515597" y="748322"/>
                  <a:pt x="1524000" y="990600"/>
                </a:cubicBezTo>
                <a:cubicBezTo>
                  <a:pt x="1372395" y="989807"/>
                  <a:pt x="1179074" y="1012020"/>
                  <a:pt x="1046480" y="990600"/>
                </a:cubicBezTo>
                <a:cubicBezTo>
                  <a:pt x="913886" y="969180"/>
                  <a:pt x="734024" y="993303"/>
                  <a:pt x="538480" y="990600"/>
                </a:cubicBezTo>
                <a:cubicBezTo>
                  <a:pt x="342936" y="987897"/>
                  <a:pt x="199169" y="982588"/>
                  <a:pt x="0" y="990600"/>
                </a:cubicBezTo>
                <a:cubicBezTo>
                  <a:pt x="5314" y="818112"/>
                  <a:pt x="-22323" y="717515"/>
                  <a:pt x="0" y="525018"/>
                </a:cubicBezTo>
                <a:cubicBezTo>
                  <a:pt x="22323" y="332521"/>
                  <a:pt x="-13082" y="116904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55D3E"/>
            </a:solidFill>
            <a:extLst>
              <a:ext uri="{C807C97D-BFC1-408E-A445-0C87EB9F89A2}">
                <ask:lineSketchStyleProps xmlns:ask="http://schemas.microsoft.com/office/drawing/2018/sketchyshapes" sd="25136324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56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94" t="3513" b="40719"/>
          <a:stretch/>
        </p:blipFill>
        <p:spPr>
          <a:xfrm rot="16200000">
            <a:off x="15391412" y="-6628412"/>
            <a:ext cx="4038600" cy="967542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4. ROM – Read Only Memory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05A1F-8F56-40E5-8AE7-EDF3FA803795}"/>
              </a:ext>
            </a:extLst>
          </p:cNvPr>
          <p:cNvSpPr txBox="1"/>
          <p:nvPr/>
        </p:nvSpPr>
        <p:spPr>
          <a:xfrm>
            <a:off x="304800" y="1295400"/>
            <a:ext cx="1158239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ROM memory is part of the </a:t>
            </a:r>
            <a:r>
              <a:rPr lang="es-MX" sz="32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computer memory. 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It stores critical information for the operation of any computer.</a:t>
            </a:r>
          </a:p>
          <a:p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Contradictory to its name, ”read-only” comes from </a:t>
            </a:r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not being able to change what this memory is used for.</a:t>
            </a:r>
          </a:p>
          <a:p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It is </a:t>
            </a:r>
            <a:r>
              <a:rPr lang="es-MX" sz="32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persistent memory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, also called non-volatile, which means it does not require energy to store its contents.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503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94" t="3513" b="40719"/>
          <a:stretch/>
        </p:blipFill>
        <p:spPr>
          <a:xfrm rot="16200000">
            <a:off x="15391412" y="-6628412"/>
            <a:ext cx="4038600" cy="967542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4. ROM – Read Only Memory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05A1F-8F56-40E5-8AE7-EDF3FA803795}"/>
              </a:ext>
            </a:extLst>
          </p:cNvPr>
          <p:cNvSpPr txBox="1"/>
          <p:nvPr/>
        </p:nvSpPr>
        <p:spPr>
          <a:xfrm>
            <a:off x="304800" y="1295400"/>
            <a:ext cx="115823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Stores the </a:t>
            </a:r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BIOS (Basic Input  / Output System), 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which includes things like: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Processor configuration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Boot sequence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Fan profile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FEAF4460-95C7-44C8-903E-0A7C3E1F0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495294"/>
            <a:ext cx="2817489" cy="213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547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94" t="3513" b="40719"/>
          <a:stretch/>
        </p:blipFill>
        <p:spPr>
          <a:xfrm rot="16200000">
            <a:off x="15391412" y="-6628412"/>
            <a:ext cx="4038600" cy="967542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4. ROM – Read Only Memory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05A1F-8F56-40E5-8AE7-EDF3FA803795}"/>
              </a:ext>
            </a:extLst>
          </p:cNvPr>
          <p:cNvSpPr txBox="1"/>
          <p:nvPr/>
        </p:nvSpPr>
        <p:spPr>
          <a:xfrm>
            <a:off x="6135193" y="2890391"/>
            <a:ext cx="5779850" cy="1077218"/>
          </a:xfrm>
          <a:prstGeom prst="rect">
            <a:avLst/>
          </a:prstGeom>
          <a:solidFill>
            <a:srgbClr val="F55D3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modern computer usually has 1 MB of ROM memory</a:t>
            </a:r>
            <a:endParaRPr lang="en-US" sz="3200" dirty="0">
              <a:solidFill>
                <a:srgbClr val="FEFC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FEAF4460-95C7-44C8-903E-0A7C3E1F0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7957"/>
            <a:ext cx="6135193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003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eter&#10;&#10;Description automatically generated">
            <a:extLst>
              <a:ext uri="{FF2B5EF4-FFF2-40B4-BE49-F238E27FC236}">
                <a16:creationId xmlns:a16="http://schemas.microsoft.com/office/drawing/2014/main" id="{505CEC70-82AD-4CAB-9091-3473EF7BF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03" y="243038"/>
            <a:ext cx="10513194" cy="6227046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B199985B-F668-449C-A8AC-550C2651F651}"/>
              </a:ext>
            </a:extLst>
          </p:cNvPr>
          <p:cNvSpPr/>
          <p:nvPr/>
        </p:nvSpPr>
        <p:spPr>
          <a:xfrm rot="7876802">
            <a:off x="4413607" y="4100704"/>
            <a:ext cx="2773829" cy="834386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5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1F3746-828B-47E1-8F23-F3E0DF095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9" r="14989"/>
          <a:stretch/>
        </p:blipFill>
        <p:spPr>
          <a:xfrm>
            <a:off x="0" y="0"/>
            <a:ext cx="85344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3F2852-9FD6-4D15-8DA6-07BE80C5A0B0}"/>
              </a:ext>
            </a:extLst>
          </p:cNvPr>
          <p:cNvSpPr txBox="1"/>
          <p:nvPr/>
        </p:nvSpPr>
        <p:spPr>
          <a:xfrm>
            <a:off x="8839200" y="510570"/>
            <a:ext cx="304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solidFill>
                  <a:srgbClr val="1282A2"/>
                </a:solidFill>
              </a:rPr>
              <a:t>BIOS from a 2000 computer</a:t>
            </a:r>
            <a:endParaRPr lang="en-US" sz="3200" b="1" dirty="0">
              <a:solidFill>
                <a:srgbClr val="128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0209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5E15B4-9691-4395-ACD4-8836E4395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04800"/>
            <a:ext cx="9220200" cy="5124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DD2144-6DFC-478B-99E2-AE2D697AB60F}"/>
              </a:ext>
            </a:extLst>
          </p:cNvPr>
          <p:cNvSpPr txBox="1"/>
          <p:nvPr/>
        </p:nvSpPr>
        <p:spPr>
          <a:xfrm>
            <a:off x="4343400" y="5791200"/>
            <a:ext cx="754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solidFill>
                  <a:srgbClr val="1282A2"/>
                </a:solidFill>
              </a:rPr>
              <a:t>BIOS of a modern computer</a:t>
            </a:r>
            <a:endParaRPr lang="en-US" sz="3200" b="1" dirty="0">
              <a:solidFill>
                <a:srgbClr val="128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237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00498" y="-812704"/>
            <a:ext cx="6692812" cy="84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620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95" t="52995"/>
          <a:stretch/>
        </p:blipFill>
        <p:spPr>
          <a:xfrm rot="16200000">
            <a:off x="4883519" y="-2920482"/>
            <a:ext cx="2813006" cy="11397172"/>
          </a:xfrm>
          <a:prstGeom prst="rect">
            <a:avLst/>
          </a:prstGeom>
        </p:spPr>
      </p:pic>
      <p:sp>
        <p:nvSpPr>
          <p:cNvPr id="4" name="Title 7">
            <a:extLst>
              <a:ext uri="{FF2B5EF4-FFF2-40B4-BE49-F238E27FC236}">
                <a16:creationId xmlns:a16="http://schemas.microsoft.com/office/drawing/2014/main" id="{D582BC19-AAD1-41B0-AEBA-B92CCCF147F8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5. Secondary Memory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89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2C0871FC-EAF0-4153-9157-66897807F8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5. Secondary Memory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580520-AC8B-4BAA-84EC-647D88E736C2}"/>
              </a:ext>
            </a:extLst>
          </p:cNvPr>
          <p:cNvSpPr txBox="1"/>
          <p:nvPr/>
        </p:nvSpPr>
        <p:spPr>
          <a:xfrm>
            <a:off x="304800" y="1295400"/>
            <a:ext cx="115824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Secondary memory includes all persistent storage devices that can be connected to a computer.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Hard disk drive</a:t>
            </a:r>
            <a:r>
              <a:rPr lang="es-MX" sz="3200" i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(HDD)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i="1" dirty="0">
                <a:latin typeface="Arial" panose="020B0604020202020204" pitchFamily="34" charset="0"/>
                <a:cs typeface="Arial" panose="020B0604020202020204" pitchFamily="34" charset="0"/>
              </a:rPr>
              <a:t>Solid state drive. 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(SSD)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i="1" dirty="0">
                <a:latin typeface="Arial" panose="020B0604020202020204" pitchFamily="34" charset="0"/>
                <a:cs typeface="Arial" panose="020B0604020202020204" pitchFamily="34" charset="0"/>
              </a:rPr>
              <a:t>USB flash drive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i="1" dirty="0">
                <a:latin typeface="Arial" panose="020B0604020202020204" pitchFamily="34" charset="0"/>
                <a:cs typeface="Arial" panose="020B0604020202020204" pitchFamily="34" charset="0"/>
              </a:rPr>
              <a:t>SD Card 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(SD)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C3B1D3A3-192F-4CB9-972A-8A3CF5B1E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4311188"/>
            <a:ext cx="1647825" cy="216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79AD36F0-CE4E-455E-A623-0B5A50C9B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7" y="4627778"/>
            <a:ext cx="2638678" cy="153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7A2AA5-3315-4ACE-8FB1-D36ACD261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800000">
            <a:off x="22212" y="4950711"/>
            <a:ext cx="2728292" cy="886766"/>
          </a:xfrm>
          <a:prstGeom prst="rect">
            <a:avLst/>
          </a:prstGeom>
        </p:spPr>
      </p:pic>
      <p:pic>
        <p:nvPicPr>
          <p:cNvPr id="19" name="Picture 18" descr="A picture containing disk, electronics&#10;&#10;Description automatically generated">
            <a:extLst>
              <a:ext uri="{FF2B5EF4-FFF2-40B4-BE49-F238E27FC236}">
                <a16:creationId xmlns:a16="http://schemas.microsoft.com/office/drawing/2014/main" id="{4800281A-FF6F-4C6C-86FA-DF11EAA21A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222" b="90222" l="6889" r="93556">
                        <a14:foregroundMark x1="93556" y1="33333" x2="92222" y2="34222"/>
                        <a14:foregroundMark x1="12444" y1="62667" x2="7333" y2="66000"/>
                        <a14:foregroundMark x1="53778" y1="90444" x2="64444" y2="83778"/>
                        <a14:foregroundMark x1="64486" y1="18059" x2="82667" y2="28222"/>
                        <a14:foregroundMark x1="82667" y1="28222" x2="82889" y2="28222"/>
                        <a14:backgroundMark x1="46444" y1="7778" x2="52889" y2="10000"/>
                        <a14:backgroundMark x1="52222" y1="10222" x2="50667" y2="11333"/>
                        <a14:backgroundMark x1="53111" y1="12222" x2="65778" y2="1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299" y="4097367"/>
            <a:ext cx="2379633" cy="237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56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itting on top of a wooden table&#10;&#10;Description automatically generated">
            <a:extLst>
              <a:ext uri="{FF2B5EF4-FFF2-40B4-BE49-F238E27FC236}">
                <a16:creationId xmlns:a16="http://schemas.microsoft.com/office/drawing/2014/main" id="{DC9DBD70-1D42-4075-B3FF-E96A5E8A8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6836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2C0871FC-EAF0-4153-9157-66897807F8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5. Secondary Memory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580520-AC8B-4BAA-84EC-647D88E736C2}"/>
              </a:ext>
            </a:extLst>
          </p:cNvPr>
          <p:cNvSpPr txBox="1"/>
          <p:nvPr/>
        </p:nvSpPr>
        <p:spPr>
          <a:xfrm>
            <a:off x="304800" y="1295400"/>
            <a:ext cx="1158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Stores pictures, documents, images, text files, video files,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C3B1D3A3-192F-4CB9-972A-8A3CF5B1E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4311188"/>
            <a:ext cx="1647825" cy="216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79AD36F0-CE4E-455E-A623-0B5A50C9B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7" y="4627778"/>
            <a:ext cx="2638678" cy="153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7A2AA5-3315-4ACE-8FB1-D36ACD261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800000">
            <a:off x="22212" y="4950711"/>
            <a:ext cx="2728292" cy="886766"/>
          </a:xfrm>
          <a:prstGeom prst="rect">
            <a:avLst/>
          </a:prstGeom>
        </p:spPr>
      </p:pic>
      <p:pic>
        <p:nvPicPr>
          <p:cNvPr id="19" name="Picture 18" descr="A picture containing disk, electronics&#10;&#10;Description automatically generated">
            <a:extLst>
              <a:ext uri="{FF2B5EF4-FFF2-40B4-BE49-F238E27FC236}">
                <a16:creationId xmlns:a16="http://schemas.microsoft.com/office/drawing/2014/main" id="{4800281A-FF6F-4C6C-86FA-DF11EAA21A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222" b="90222" l="6889" r="93556">
                        <a14:foregroundMark x1="93556" y1="33333" x2="92222" y2="34222"/>
                        <a14:foregroundMark x1="12444" y1="62667" x2="7333" y2="66000"/>
                        <a14:foregroundMark x1="53778" y1="90444" x2="64444" y2="83778"/>
                        <a14:foregroundMark x1="64486" y1="18059" x2="82667" y2="28222"/>
                        <a14:foregroundMark x1="82667" y1="28222" x2="82889" y2="28222"/>
                        <a14:backgroundMark x1="46444" y1="7778" x2="52889" y2="10000"/>
                        <a14:backgroundMark x1="52222" y1="10222" x2="50667" y2="11333"/>
                        <a14:backgroundMark x1="53111" y1="12222" x2="65778" y2="1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299" y="4097367"/>
            <a:ext cx="2379633" cy="237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437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386" b="42514"/>
          <a:stretch/>
        </p:blipFill>
        <p:spPr>
          <a:xfrm rot="16200000">
            <a:off x="6304326" y="-879567"/>
            <a:ext cx="3879806" cy="7321233"/>
          </a:xfrm>
          <a:prstGeom prst="rect">
            <a:avLst/>
          </a:prstGeom>
        </p:spPr>
      </p:pic>
      <p:pic>
        <p:nvPicPr>
          <p:cNvPr id="3" name="Picture 2" descr="A close up of a computer&#10;&#10;Description automatically generated">
            <a:extLst>
              <a:ext uri="{FF2B5EF4-FFF2-40B4-BE49-F238E27FC236}">
                <a16:creationId xmlns:a16="http://schemas.microsoft.com/office/drawing/2014/main" id="{D8036FF0-6306-4D34-BE1D-37DE15B4F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867172"/>
            <a:ext cx="5819775" cy="1743780"/>
          </a:xfrm>
          <a:prstGeom prst="rect">
            <a:avLst/>
          </a:prstGeom>
        </p:spPr>
      </p:pic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D2236D5F-AC88-4EE3-A305-587C059379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76" b="41204"/>
          <a:stretch/>
        </p:blipFill>
        <p:spPr>
          <a:xfrm rot="16200000">
            <a:off x="1430316" y="3570309"/>
            <a:ext cx="1781175" cy="4032207"/>
          </a:xfrm>
          <a:prstGeom prst="rect">
            <a:avLst/>
          </a:prstGeom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2C0871FC-EAF0-4153-9157-66897807F8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6. Peripheral Devices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295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2C0871FC-EAF0-4153-9157-66897807F8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6. Peripheral Devices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580520-AC8B-4BAA-84EC-647D88E736C2}"/>
              </a:ext>
            </a:extLst>
          </p:cNvPr>
          <p:cNvSpPr txBox="1"/>
          <p:nvPr/>
        </p:nvSpPr>
        <p:spPr>
          <a:xfrm>
            <a:off x="304800" y="1295400"/>
            <a:ext cx="1158240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A hardware device that is connected to a computer to transfer information into and out of a computer is considered a </a:t>
            </a:r>
            <a:r>
              <a:rPr lang="es-MX" sz="32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peripheral device. 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They are also called I/O devices (input/output).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Mouse and keyboard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Microphone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Gamepad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Network controller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phic 7" descr="Cursor">
            <a:extLst>
              <a:ext uri="{FF2B5EF4-FFF2-40B4-BE49-F238E27FC236}">
                <a16:creationId xmlns:a16="http://schemas.microsoft.com/office/drawing/2014/main" id="{6F26EAE9-1A15-48D8-BA11-B73BCB9A7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8200" y="5281874"/>
            <a:ext cx="914400" cy="914400"/>
          </a:xfrm>
          <a:prstGeom prst="rect">
            <a:avLst/>
          </a:prstGeom>
        </p:spPr>
      </p:pic>
      <p:pic>
        <p:nvPicPr>
          <p:cNvPr id="10" name="Graphic 9" descr="Monitor">
            <a:extLst>
              <a:ext uri="{FF2B5EF4-FFF2-40B4-BE49-F238E27FC236}">
                <a16:creationId xmlns:a16="http://schemas.microsoft.com/office/drawing/2014/main" id="{BB5CE284-C754-4086-9AE2-1E40AFBB5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22400" y="5281874"/>
            <a:ext cx="914400" cy="914400"/>
          </a:xfrm>
          <a:prstGeom prst="rect">
            <a:avLst/>
          </a:prstGeom>
        </p:spPr>
      </p:pic>
      <p:pic>
        <p:nvPicPr>
          <p:cNvPr id="12" name="Graphic 11" descr="Database">
            <a:extLst>
              <a:ext uri="{FF2B5EF4-FFF2-40B4-BE49-F238E27FC236}">
                <a16:creationId xmlns:a16="http://schemas.microsoft.com/office/drawing/2014/main" id="{37A2AEC0-4221-4147-A896-112FCD55D3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6600" y="5281874"/>
            <a:ext cx="914400" cy="914400"/>
          </a:xfrm>
          <a:prstGeom prst="rect">
            <a:avLst/>
          </a:prstGeom>
        </p:spPr>
      </p:pic>
      <p:pic>
        <p:nvPicPr>
          <p:cNvPr id="14" name="Graphic 13" descr="Game controller">
            <a:extLst>
              <a:ext uri="{FF2B5EF4-FFF2-40B4-BE49-F238E27FC236}">
                <a16:creationId xmlns:a16="http://schemas.microsoft.com/office/drawing/2014/main" id="{AECECD4F-19C4-4FF1-B969-AA294C850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88700" y="5281874"/>
            <a:ext cx="914400" cy="914400"/>
          </a:xfrm>
          <a:prstGeom prst="rect">
            <a:avLst/>
          </a:prstGeom>
        </p:spPr>
      </p:pic>
      <p:pic>
        <p:nvPicPr>
          <p:cNvPr id="16" name="Graphic 15" descr="Volume">
            <a:extLst>
              <a:ext uri="{FF2B5EF4-FFF2-40B4-BE49-F238E27FC236}">
                <a16:creationId xmlns:a16="http://schemas.microsoft.com/office/drawing/2014/main" id="{72C10E49-5968-406F-8EFA-C3F555C331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44500" y="5281874"/>
            <a:ext cx="914400" cy="914400"/>
          </a:xfrm>
          <a:prstGeom prst="rect">
            <a:avLst/>
          </a:prstGeom>
        </p:spPr>
      </p:pic>
      <p:pic>
        <p:nvPicPr>
          <p:cNvPr id="18" name="Graphic 17" descr="Radio microphone">
            <a:extLst>
              <a:ext uri="{FF2B5EF4-FFF2-40B4-BE49-F238E27FC236}">
                <a16:creationId xmlns:a16="http://schemas.microsoft.com/office/drawing/2014/main" id="{B13DC645-DDA3-4218-82FC-B37826DD93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6100" y="5281874"/>
            <a:ext cx="914400" cy="914400"/>
          </a:xfrm>
          <a:prstGeom prst="rect">
            <a:avLst/>
          </a:prstGeom>
        </p:spPr>
      </p:pic>
      <p:pic>
        <p:nvPicPr>
          <p:cNvPr id="20" name="Graphic 19" descr="Headphones">
            <a:extLst>
              <a:ext uri="{FF2B5EF4-FFF2-40B4-BE49-F238E27FC236}">
                <a16:creationId xmlns:a16="http://schemas.microsoft.com/office/drawing/2014/main" id="{08DA1891-CB06-423B-B12F-74ED7C9678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600300" y="5281874"/>
            <a:ext cx="914400" cy="914400"/>
          </a:xfrm>
          <a:prstGeom prst="rect">
            <a:avLst/>
          </a:prstGeom>
        </p:spPr>
      </p:pic>
      <p:pic>
        <p:nvPicPr>
          <p:cNvPr id="22" name="Graphic 21" descr="Network diagram">
            <a:extLst>
              <a:ext uri="{FF2B5EF4-FFF2-40B4-BE49-F238E27FC236}">
                <a16:creationId xmlns:a16="http://schemas.microsoft.com/office/drawing/2014/main" id="{E43EADFD-3E0C-48DC-913F-E3AA6233CF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210800" y="5281873"/>
            <a:ext cx="914401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32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2C0871FC-EAF0-4153-9157-66897807F8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6. </a:t>
            </a:r>
            <a:r>
              <a:rPr lang="es-MX" dirty="0" err="1"/>
              <a:t>Peripheral</a:t>
            </a:r>
            <a:r>
              <a:rPr lang="es-MX" dirty="0"/>
              <a:t> </a:t>
            </a:r>
            <a:r>
              <a:rPr lang="es-MX" dirty="0" err="1"/>
              <a:t>Devices</a:t>
            </a:r>
            <a:endParaRPr lang="en-US" dirty="0"/>
          </a:p>
        </p:txBody>
      </p:sp>
      <p:pic>
        <p:nvPicPr>
          <p:cNvPr id="8" name="Graphic 7" descr="Cursor">
            <a:extLst>
              <a:ext uri="{FF2B5EF4-FFF2-40B4-BE49-F238E27FC236}">
                <a16:creationId xmlns:a16="http://schemas.microsoft.com/office/drawing/2014/main" id="{6F26EAE9-1A15-48D8-BA11-B73BCB9A7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7022" y="2072945"/>
            <a:ext cx="914400" cy="914400"/>
          </a:xfrm>
          <a:prstGeom prst="rect">
            <a:avLst/>
          </a:prstGeom>
        </p:spPr>
      </p:pic>
      <p:pic>
        <p:nvPicPr>
          <p:cNvPr id="10" name="Graphic 9" descr="Monitor">
            <a:extLst>
              <a:ext uri="{FF2B5EF4-FFF2-40B4-BE49-F238E27FC236}">
                <a16:creationId xmlns:a16="http://schemas.microsoft.com/office/drawing/2014/main" id="{BB5CE284-C754-4086-9AE2-1E40AFBB5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235" y="2095500"/>
            <a:ext cx="914400" cy="914400"/>
          </a:xfrm>
          <a:prstGeom prst="rect">
            <a:avLst/>
          </a:prstGeom>
        </p:spPr>
      </p:pic>
      <p:pic>
        <p:nvPicPr>
          <p:cNvPr id="12" name="Graphic 11" descr="Database">
            <a:extLst>
              <a:ext uri="{FF2B5EF4-FFF2-40B4-BE49-F238E27FC236}">
                <a16:creationId xmlns:a16="http://schemas.microsoft.com/office/drawing/2014/main" id="{37A2AEC0-4221-4147-A896-112FCD55D3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09707" y="3333705"/>
            <a:ext cx="914400" cy="914400"/>
          </a:xfrm>
          <a:prstGeom prst="rect">
            <a:avLst/>
          </a:prstGeom>
        </p:spPr>
      </p:pic>
      <p:pic>
        <p:nvPicPr>
          <p:cNvPr id="14" name="Graphic 13" descr="Game controller">
            <a:extLst>
              <a:ext uri="{FF2B5EF4-FFF2-40B4-BE49-F238E27FC236}">
                <a16:creationId xmlns:a16="http://schemas.microsoft.com/office/drawing/2014/main" id="{AECECD4F-19C4-4FF1-B969-AA294C850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9672" y="3333705"/>
            <a:ext cx="914400" cy="914400"/>
          </a:xfrm>
          <a:prstGeom prst="rect">
            <a:avLst/>
          </a:prstGeom>
        </p:spPr>
      </p:pic>
      <p:pic>
        <p:nvPicPr>
          <p:cNvPr id="16" name="Graphic 15" descr="Volume">
            <a:extLst>
              <a:ext uri="{FF2B5EF4-FFF2-40B4-BE49-F238E27FC236}">
                <a16:creationId xmlns:a16="http://schemas.microsoft.com/office/drawing/2014/main" id="{72C10E49-5968-406F-8EFA-C3F555C331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90507" y="3333705"/>
            <a:ext cx="914400" cy="914400"/>
          </a:xfrm>
          <a:prstGeom prst="rect">
            <a:avLst/>
          </a:prstGeom>
        </p:spPr>
      </p:pic>
      <p:pic>
        <p:nvPicPr>
          <p:cNvPr id="18" name="Graphic 17" descr="Radio microphone">
            <a:extLst>
              <a:ext uri="{FF2B5EF4-FFF2-40B4-BE49-F238E27FC236}">
                <a16:creationId xmlns:a16="http://schemas.microsoft.com/office/drawing/2014/main" id="{B13DC645-DDA3-4218-82FC-B37826DD93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9672" y="2072945"/>
            <a:ext cx="914400" cy="914400"/>
          </a:xfrm>
          <a:prstGeom prst="rect">
            <a:avLst/>
          </a:prstGeom>
        </p:spPr>
      </p:pic>
      <p:pic>
        <p:nvPicPr>
          <p:cNvPr id="20" name="Graphic 19" descr="Headphones">
            <a:extLst>
              <a:ext uri="{FF2B5EF4-FFF2-40B4-BE49-F238E27FC236}">
                <a16:creationId xmlns:a16="http://schemas.microsoft.com/office/drawing/2014/main" id="{08DA1891-CB06-423B-B12F-74ED7C9678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14307" y="2072945"/>
            <a:ext cx="914400" cy="914400"/>
          </a:xfrm>
          <a:prstGeom prst="rect">
            <a:avLst/>
          </a:prstGeom>
        </p:spPr>
      </p:pic>
      <p:pic>
        <p:nvPicPr>
          <p:cNvPr id="22" name="Graphic 21" descr="Network diagram">
            <a:extLst>
              <a:ext uri="{FF2B5EF4-FFF2-40B4-BE49-F238E27FC236}">
                <a16:creationId xmlns:a16="http://schemas.microsoft.com/office/drawing/2014/main" id="{E43EADFD-3E0C-48DC-913F-E3AA6233CF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71777" y="4594465"/>
            <a:ext cx="914401" cy="914401"/>
          </a:xfrm>
          <a:prstGeom prst="rect">
            <a:avLst/>
          </a:prstGeom>
        </p:spPr>
      </p:pic>
      <p:pic>
        <p:nvPicPr>
          <p:cNvPr id="4" name="Graphic 3" descr="Laptop">
            <a:extLst>
              <a:ext uri="{FF2B5EF4-FFF2-40B4-BE49-F238E27FC236}">
                <a16:creationId xmlns:a16="http://schemas.microsoft.com/office/drawing/2014/main" id="{F29C7A15-F32C-430F-9F4E-A390352F86B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219700" y="2552700"/>
            <a:ext cx="1752600" cy="1752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AECC54-AC54-4593-97C7-C44F36EEC14B}"/>
              </a:ext>
            </a:extLst>
          </p:cNvPr>
          <p:cNvSpPr/>
          <p:nvPr/>
        </p:nvSpPr>
        <p:spPr>
          <a:xfrm>
            <a:off x="671777" y="1252452"/>
            <a:ext cx="21852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</a:t>
            </a:r>
            <a:r>
              <a:rPr lang="es-MX" sz="2400" b="1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Devices</a:t>
            </a:r>
            <a:endParaRPr 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892DD2-F32B-4D5B-94F8-F5A77DCFA90D}"/>
              </a:ext>
            </a:extLst>
          </p:cNvPr>
          <p:cNvSpPr/>
          <p:nvPr/>
        </p:nvSpPr>
        <p:spPr>
          <a:xfrm>
            <a:off x="8706000" y="1207268"/>
            <a:ext cx="24416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 </a:t>
            </a:r>
            <a:r>
              <a:rPr lang="es-MX" sz="2400" b="1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Devices</a:t>
            </a:r>
            <a:endParaRPr lang="en-US" sz="2400" dirty="0"/>
          </a:p>
        </p:txBody>
      </p:sp>
      <p:pic>
        <p:nvPicPr>
          <p:cNvPr id="17" name="Graphic 16" descr="Database">
            <a:extLst>
              <a:ext uri="{FF2B5EF4-FFF2-40B4-BE49-F238E27FC236}">
                <a16:creationId xmlns:a16="http://schemas.microsoft.com/office/drawing/2014/main" id="{9F08DF91-E1C4-4592-AA64-6E734219A0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69534" y="3333705"/>
            <a:ext cx="914400" cy="914400"/>
          </a:xfrm>
          <a:prstGeom prst="rect">
            <a:avLst/>
          </a:prstGeom>
        </p:spPr>
      </p:pic>
      <p:pic>
        <p:nvPicPr>
          <p:cNvPr id="19" name="Graphic 18" descr="Network diagram">
            <a:extLst>
              <a:ext uri="{FF2B5EF4-FFF2-40B4-BE49-F238E27FC236}">
                <a16:creationId xmlns:a16="http://schemas.microsoft.com/office/drawing/2014/main" id="{0052EBCB-D399-412B-8D56-9E9B0C0FF2C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14307" y="4594465"/>
            <a:ext cx="914401" cy="914401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25061A9E-EB62-4400-8F22-8B26CC046E75}"/>
              </a:ext>
            </a:extLst>
          </p:cNvPr>
          <p:cNvSpPr/>
          <p:nvPr/>
        </p:nvSpPr>
        <p:spPr>
          <a:xfrm>
            <a:off x="3320154" y="1995830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FC71D233-62D7-4189-B647-1C59EBD6BF2B}"/>
              </a:ext>
            </a:extLst>
          </p:cNvPr>
          <p:cNvSpPr/>
          <p:nvPr/>
        </p:nvSpPr>
        <p:spPr>
          <a:xfrm>
            <a:off x="3341410" y="3086100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2A565C4-6E2C-41B8-A882-ACCD559AF5B7}"/>
              </a:ext>
            </a:extLst>
          </p:cNvPr>
          <p:cNvSpPr/>
          <p:nvPr/>
        </p:nvSpPr>
        <p:spPr>
          <a:xfrm>
            <a:off x="3341410" y="4137265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3F912FFF-3236-4C5C-ACD9-01C85D8D44A9}"/>
              </a:ext>
            </a:extLst>
          </p:cNvPr>
          <p:cNvSpPr/>
          <p:nvPr/>
        </p:nvSpPr>
        <p:spPr>
          <a:xfrm>
            <a:off x="7966039" y="1995830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726F767E-8008-4272-9D87-5A1417F02596}"/>
              </a:ext>
            </a:extLst>
          </p:cNvPr>
          <p:cNvSpPr/>
          <p:nvPr/>
        </p:nvSpPr>
        <p:spPr>
          <a:xfrm>
            <a:off x="7987295" y="3086100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EC982E44-A72E-4B69-AC7C-1310E778495C}"/>
              </a:ext>
            </a:extLst>
          </p:cNvPr>
          <p:cNvSpPr/>
          <p:nvPr/>
        </p:nvSpPr>
        <p:spPr>
          <a:xfrm>
            <a:off x="7987295" y="4137265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DEB6D7F-7E55-4586-921F-679CC1956A41}"/>
              </a:ext>
            </a:extLst>
          </p:cNvPr>
          <p:cNvSpPr/>
          <p:nvPr/>
        </p:nvSpPr>
        <p:spPr>
          <a:xfrm>
            <a:off x="435000" y="4541353"/>
            <a:ext cx="1292199" cy="967513"/>
          </a:xfrm>
          <a:prstGeom prst="ellipse">
            <a:avLst/>
          </a:prstGeom>
          <a:noFill/>
          <a:ln w="571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9170FD8-1D68-4908-8239-CDEF1818CF3B}"/>
              </a:ext>
            </a:extLst>
          </p:cNvPr>
          <p:cNvSpPr/>
          <p:nvPr/>
        </p:nvSpPr>
        <p:spPr>
          <a:xfrm>
            <a:off x="1556638" y="3346788"/>
            <a:ext cx="1292199" cy="967513"/>
          </a:xfrm>
          <a:prstGeom prst="ellipse">
            <a:avLst/>
          </a:prstGeom>
          <a:noFill/>
          <a:ln w="571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172D34F-79F1-487F-91F0-6997B3E21230}"/>
              </a:ext>
            </a:extLst>
          </p:cNvPr>
          <p:cNvSpPr/>
          <p:nvPr/>
        </p:nvSpPr>
        <p:spPr>
          <a:xfrm>
            <a:off x="8912708" y="4567908"/>
            <a:ext cx="1292199" cy="967513"/>
          </a:xfrm>
          <a:prstGeom prst="ellipse">
            <a:avLst/>
          </a:prstGeom>
          <a:noFill/>
          <a:ln w="571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8E8E35E-4495-4269-BB53-35915F9C2FC6}"/>
              </a:ext>
            </a:extLst>
          </p:cNvPr>
          <p:cNvSpPr/>
          <p:nvPr/>
        </p:nvSpPr>
        <p:spPr>
          <a:xfrm>
            <a:off x="10330129" y="3319991"/>
            <a:ext cx="1292199" cy="967513"/>
          </a:xfrm>
          <a:prstGeom prst="ellipse">
            <a:avLst/>
          </a:prstGeom>
          <a:noFill/>
          <a:ln w="571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AF29CD1-9DAE-438A-8050-23FF211B865E}"/>
              </a:ext>
            </a:extLst>
          </p:cNvPr>
          <p:cNvGrpSpPr/>
          <p:nvPr/>
        </p:nvGrpSpPr>
        <p:grpSpPr>
          <a:xfrm>
            <a:off x="1013431" y="5766094"/>
            <a:ext cx="10110219" cy="914400"/>
            <a:chOff x="329182" y="5501175"/>
            <a:chExt cx="10110219" cy="9144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B454B7A-6045-477D-8CCD-2B8B68841676}"/>
                </a:ext>
              </a:extLst>
            </p:cNvPr>
            <p:cNvSpPr/>
            <p:nvPr/>
          </p:nvSpPr>
          <p:spPr>
            <a:xfrm>
              <a:off x="1371600" y="5665988"/>
              <a:ext cx="9067801" cy="461665"/>
            </a:xfrm>
            <a:prstGeom prst="rect">
              <a:avLst/>
            </a:prstGeom>
            <a:solidFill>
              <a:srgbClr val="FEFCFB"/>
            </a:solidFill>
            <a:effectLst>
              <a:innerShdw blurRad="152400" dist="76200" dir="2700000">
                <a:srgbClr val="9C7CA5">
                  <a:alpha val="50000"/>
                </a:srgbClr>
              </a:innerShdw>
            </a:effectLst>
          </p:spPr>
          <p:txBody>
            <a:bodyPr wrap="square">
              <a:spAutoFit/>
            </a:bodyPr>
            <a:lstStyle/>
            <a:p>
              <a:r>
                <a:rPr lang="es-MX" sz="2400" b="1" dirty="0">
                  <a:solidFill>
                    <a:srgbClr val="F55D3E"/>
                  </a:solidFill>
                </a:rPr>
                <a:t>Some devices work as both input / output</a:t>
              </a:r>
              <a:endParaRPr lang="en-US" sz="2400" b="1" dirty="0">
                <a:solidFill>
                  <a:srgbClr val="F55D3E"/>
                </a:solidFill>
              </a:endParaRPr>
            </a:p>
          </p:txBody>
        </p:sp>
        <p:pic>
          <p:nvPicPr>
            <p:cNvPr id="33" name="Graphic 32" descr="Warning">
              <a:extLst>
                <a:ext uri="{FF2B5EF4-FFF2-40B4-BE49-F238E27FC236}">
                  <a16:creationId xmlns:a16="http://schemas.microsoft.com/office/drawing/2014/main" id="{B5F48812-8918-4FD4-AF97-8BBA4A454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29182" y="55011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341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8" grpId="0" animBg="1"/>
      <p:bldP spid="29" grpId="0" animBg="1"/>
      <p:bldP spid="3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00498" y="-812704"/>
            <a:ext cx="6692812" cy="84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38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B256F-C44C-4C90-9173-CE575C3E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988469"/>
            <a:ext cx="10515600" cy="88106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Von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Neumann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9158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screen&#10;&#10;Description automatically generated">
            <a:extLst>
              <a:ext uri="{FF2B5EF4-FFF2-40B4-BE49-F238E27FC236}">
                <a16:creationId xmlns:a16="http://schemas.microsoft.com/office/drawing/2014/main" id="{F292E968-9A53-4671-9F2A-A9E02EE56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69900"/>
            <a:ext cx="59182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2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screen&#10;&#10;Description automatically generated">
            <a:extLst>
              <a:ext uri="{FF2B5EF4-FFF2-40B4-BE49-F238E27FC236}">
                <a16:creationId xmlns:a16="http://schemas.microsoft.com/office/drawing/2014/main" id="{F292E968-9A53-4671-9F2A-A9E02EE56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762000"/>
            <a:ext cx="5918200" cy="59182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C8E2155-F4FD-DDF8-616D-70DDD3EA542E}"/>
              </a:ext>
            </a:extLst>
          </p:cNvPr>
          <p:cNvGrpSpPr/>
          <p:nvPr/>
        </p:nvGrpSpPr>
        <p:grpSpPr>
          <a:xfrm>
            <a:off x="7353301" y="3962400"/>
            <a:ext cx="1904999" cy="1929151"/>
            <a:chOff x="101597" y="3785848"/>
            <a:chExt cx="1904999" cy="192915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BE3B57-E502-35AC-EA67-807B87CAEEE5}"/>
                </a:ext>
              </a:extLst>
            </p:cNvPr>
            <p:cNvSpPr/>
            <p:nvPr/>
          </p:nvSpPr>
          <p:spPr>
            <a:xfrm>
              <a:off x="101597" y="3785848"/>
              <a:ext cx="1904999" cy="1929151"/>
            </a:xfrm>
            <a:prstGeom prst="rect">
              <a:avLst/>
            </a:prstGeom>
            <a:solidFill>
              <a:srgbClr val="C1E4F7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Control </a:t>
              </a:r>
              <a:r>
                <a:rPr lang="es-MX" dirty="0" err="1">
                  <a:solidFill>
                    <a:schemeClr val="tx1"/>
                  </a:solidFill>
                </a:rPr>
                <a:t>Unit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6" name="Graphic 15" descr="Left Brain with solid fill">
              <a:extLst>
                <a:ext uri="{FF2B5EF4-FFF2-40B4-BE49-F238E27FC236}">
                  <a16:creationId xmlns:a16="http://schemas.microsoft.com/office/drawing/2014/main" id="{30A79C9B-334E-F849-9B1B-0F9D06AC2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6272" y="4267200"/>
              <a:ext cx="1117603" cy="111760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0E61067-D3B6-AEF5-82C4-DC41765FBE6E}"/>
              </a:ext>
            </a:extLst>
          </p:cNvPr>
          <p:cNvSpPr txBox="1"/>
          <p:nvPr/>
        </p:nvSpPr>
        <p:spPr>
          <a:xfrm>
            <a:off x="304799" y="1295400"/>
            <a:ext cx="66294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controls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, and in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Interprets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every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instruction</a:t>
            </a:r>
            <a:endParaRPr lang="es-MX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Keeps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track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clockrate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like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metronome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!)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423774AD-097E-3813-CEA3-97A982A1743D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Control </a:t>
            </a:r>
            <a:r>
              <a:rPr lang="es-MX" dirty="0" err="1"/>
              <a:t>Unit</a:t>
            </a:r>
            <a:endParaRPr lang="en-US" dirty="0"/>
          </a:p>
        </p:txBody>
      </p:sp>
      <p:pic>
        <p:nvPicPr>
          <p:cNvPr id="5" name="Graphic 4" descr="Metronome with solid fill">
            <a:extLst>
              <a:ext uri="{FF2B5EF4-FFF2-40B4-BE49-F238E27FC236}">
                <a16:creationId xmlns:a16="http://schemas.microsoft.com/office/drawing/2014/main" id="{9AEBBD5F-1990-6C97-8BE5-F105E3986E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0600" y="4343400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25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screen&#10;&#10;Description automatically generated">
            <a:extLst>
              <a:ext uri="{FF2B5EF4-FFF2-40B4-BE49-F238E27FC236}">
                <a16:creationId xmlns:a16="http://schemas.microsoft.com/office/drawing/2014/main" id="{F292E968-9A53-4671-9F2A-A9E02EE56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762000"/>
            <a:ext cx="5918200" cy="59182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C8E2155-F4FD-DDF8-616D-70DDD3EA542E}"/>
              </a:ext>
            </a:extLst>
          </p:cNvPr>
          <p:cNvGrpSpPr/>
          <p:nvPr/>
        </p:nvGrpSpPr>
        <p:grpSpPr>
          <a:xfrm>
            <a:off x="7353301" y="3962400"/>
            <a:ext cx="1904999" cy="1929151"/>
            <a:chOff x="101597" y="3785848"/>
            <a:chExt cx="1904999" cy="192915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BE3B57-E502-35AC-EA67-807B87CAEEE5}"/>
                </a:ext>
              </a:extLst>
            </p:cNvPr>
            <p:cNvSpPr/>
            <p:nvPr/>
          </p:nvSpPr>
          <p:spPr>
            <a:xfrm>
              <a:off x="101597" y="3785848"/>
              <a:ext cx="1904999" cy="1929151"/>
            </a:xfrm>
            <a:prstGeom prst="rect">
              <a:avLst/>
            </a:prstGeom>
            <a:solidFill>
              <a:srgbClr val="C1E4F7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Control </a:t>
              </a:r>
              <a:r>
                <a:rPr lang="es-MX" dirty="0" err="1">
                  <a:solidFill>
                    <a:schemeClr val="tx1"/>
                  </a:solidFill>
                </a:rPr>
                <a:t>Unit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6" name="Graphic 15" descr="Left Brain with solid fill">
              <a:extLst>
                <a:ext uri="{FF2B5EF4-FFF2-40B4-BE49-F238E27FC236}">
                  <a16:creationId xmlns:a16="http://schemas.microsoft.com/office/drawing/2014/main" id="{30A79C9B-334E-F849-9B1B-0F9D06AC2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6272" y="4267200"/>
              <a:ext cx="1117603" cy="1117603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CD4859-BFFA-2CA6-AE7D-001AABB5F0D1}"/>
              </a:ext>
            </a:extLst>
          </p:cNvPr>
          <p:cNvGrpSpPr/>
          <p:nvPr/>
        </p:nvGrpSpPr>
        <p:grpSpPr>
          <a:xfrm>
            <a:off x="9752975" y="3962400"/>
            <a:ext cx="1904999" cy="1929151"/>
            <a:chOff x="37478" y="3581400"/>
            <a:chExt cx="1904999" cy="1929151"/>
          </a:xfrm>
          <a:solidFill>
            <a:srgbClr val="FFDBA9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0956DCC-EACE-6D85-768E-D54EA9EE3CA9}"/>
                </a:ext>
              </a:extLst>
            </p:cNvPr>
            <p:cNvSpPr/>
            <p:nvPr/>
          </p:nvSpPr>
          <p:spPr>
            <a:xfrm>
              <a:off x="37478" y="3581400"/>
              <a:ext cx="1904999" cy="1929151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ALU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2" name="Graphic 21" descr="Calculator with solid fill">
              <a:extLst>
                <a:ext uri="{FF2B5EF4-FFF2-40B4-BE49-F238E27FC236}">
                  <a16:creationId xmlns:a16="http://schemas.microsoft.com/office/drawing/2014/main" id="{5D1AA275-D7AD-AFFA-DEB5-7EBC2852B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8922" y="3962400"/>
              <a:ext cx="1294155" cy="1294155"/>
            </a:xfrm>
            <a:prstGeom prst="rect">
              <a:avLst/>
            </a:prstGeom>
          </p:spPr>
        </p:pic>
      </p:grpSp>
      <p:sp>
        <p:nvSpPr>
          <p:cNvPr id="2" name="Title 7">
            <a:extLst>
              <a:ext uri="{FF2B5EF4-FFF2-40B4-BE49-F238E27FC236}">
                <a16:creationId xmlns:a16="http://schemas.microsoft.com/office/drawing/2014/main" id="{4669AED0-48C7-C0D5-717F-EE03374E80B9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ALU – </a:t>
            </a:r>
            <a:r>
              <a:rPr lang="es-MX" dirty="0" err="1"/>
              <a:t>Arithmetic</a:t>
            </a:r>
            <a:r>
              <a:rPr lang="es-MX" dirty="0"/>
              <a:t> </a:t>
            </a:r>
            <a:r>
              <a:rPr lang="es-MX" dirty="0" err="1"/>
              <a:t>Logical</a:t>
            </a:r>
            <a:r>
              <a:rPr lang="es-MX" dirty="0"/>
              <a:t> </a:t>
            </a:r>
            <a:r>
              <a:rPr lang="es-MX" dirty="0" err="1"/>
              <a:t>Unit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4EF2CA-FC8B-A0E9-4EF8-160D42CBF9DA}"/>
              </a:ext>
            </a:extLst>
          </p:cNvPr>
          <p:cNvSpPr txBox="1"/>
          <p:nvPr/>
        </p:nvSpPr>
        <p:spPr>
          <a:xfrm>
            <a:off x="304799" y="1295400"/>
            <a:ext cx="64008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performs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logical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operations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ANDs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ORs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NOTs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Executes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comparisons</a:t>
            </a:r>
            <a:endParaRPr lang="es-MX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Executes </a:t>
            </a:r>
            <a:r>
              <a:rPr lang="en-US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arithmetic operations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such as additions, subtractions,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678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screen&#10;&#10;Description automatically generated">
            <a:extLst>
              <a:ext uri="{FF2B5EF4-FFF2-40B4-BE49-F238E27FC236}">
                <a16:creationId xmlns:a16="http://schemas.microsoft.com/office/drawing/2014/main" id="{F292E968-9A53-4671-9F2A-A9E02EE56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762000"/>
            <a:ext cx="5918200" cy="59182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A53F914-EC81-6FED-D316-8BD0B0453F44}"/>
              </a:ext>
            </a:extLst>
          </p:cNvPr>
          <p:cNvGrpSpPr/>
          <p:nvPr/>
        </p:nvGrpSpPr>
        <p:grpSpPr>
          <a:xfrm>
            <a:off x="9906000" y="1600200"/>
            <a:ext cx="1828800" cy="1066800"/>
            <a:chOff x="76200" y="1282702"/>
            <a:chExt cx="1905000" cy="10668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6118CF5-CC67-AF2A-456D-C158A46031D1}"/>
                </a:ext>
              </a:extLst>
            </p:cNvPr>
            <p:cNvSpPr/>
            <p:nvPr/>
          </p:nvSpPr>
          <p:spPr>
            <a:xfrm>
              <a:off x="76200" y="1282702"/>
              <a:ext cx="1905000" cy="1066800"/>
            </a:xfrm>
            <a:prstGeom prst="rect">
              <a:avLst/>
            </a:prstGeom>
            <a:solidFill>
              <a:srgbClr val="99D5CA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Cach</a:t>
              </a:r>
              <a:r>
                <a:rPr lang="es-MX" dirty="0">
                  <a:solidFill>
                    <a:schemeClr val="tx1"/>
                  </a:solidFill>
                </a:rPr>
                <a:t>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5" name="Graphic 4" descr="Lightning bolt with solid fill">
              <a:extLst>
                <a:ext uri="{FF2B5EF4-FFF2-40B4-BE49-F238E27FC236}">
                  <a16:creationId xmlns:a16="http://schemas.microsoft.com/office/drawing/2014/main" id="{3A279A0F-6E02-519E-F87A-7F1C7D171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1500" y="1588751"/>
              <a:ext cx="914400" cy="73202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C8E2155-F4FD-DDF8-616D-70DDD3EA542E}"/>
              </a:ext>
            </a:extLst>
          </p:cNvPr>
          <p:cNvGrpSpPr/>
          <p:nvPr/>
        </p:nvGrpSpPr>
        <p:grpSpPr>
          <a:xfrm>
            <a:off x="7353301" y="3962400"/>
            <a:ext cx="1904999" cy="1929151"/>
            <a:chOff x="101597" y="3785848"/>
            <a:chExt cx="1904999" cy="192915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BE3B57-E502-35AC-EA67-807B87CAEEE5}"/>
                </a:ext>
              </a:extLst>
            </p:cNvPr>
            <p:cNvSpPr/>
            <p:nvPr/>
          </p:nvSpPr>
          <p:spPr>
            <a:xfrm>
              <a:off x="101597" y="3785848"/>
              <a:ext cx="1904999" cy="1929151"/>
            </a:xfrm>
            <a:prstGeom prst="rect">
              <a:avLst/>
            </a:prstGeom>
            <a:solidFill>
              <a:srgbClr val="C1E4F7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Control </a:t>
              </a:r>
              <a:r>
                <a:rPr lang="es-MX" dirty="0" err="1">
                  <a:solidFill>
                    <a:schemeClr val="tx1"/>
                  </a:solidFill>
                </a:rPr>
                <a:t>Unit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6" name="Graphic 15" descr="Left Brain with solid fill">
              <a:extLst>
                <a:ext uri="{FF2B5EF4-FFF2-40B4-BE49-F238E27FC236}">
                  <a16:creationId xmlns:a16="http://schemas.microsoft.com/office/drawing/2014/main" id="{30A79C9B-334E-F849-9B1B-0F9D06AC2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6272" y="4267200"/>
              <a:ext cx="1117603" cy="1117603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CD4859-BFFA-2CA6-AE7D-001AABB5F0D1}"/>
              </a:ext>
            </a:extLst>
          </p:cNvPr>
          <p:cNvGrpSpPr/>
          <p:nvPr/>
        </p:nvGrpSpPr>
        <p:grpSpPr>
          <a:xfrm>
            <a:off x="9752975" y="3962400"/>
            <a:ext cx="1904999" cy="1929151"/>
            <a:chOff x="37478" y="3581400"/>
            <a:chExt cx="1904999" cy="1929151"/>
          </a:xfrm>
          <a:solidFill>
            <a:srgbClr val="FFDBA9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0956DCC-EACE-6D85-768E-D54EA9EE3CA9}"/>
                </a:ext>
              </a:extLst>
            </p:cNvPr>
            <p:cNvSpPr/>
            <p:nvPr/>
          </p:nvSpPr>
          <p:spPr>
            <a:xfrm>
              <a:off x="37478" y="3581400"/>
              <a:ext cx="1904999" cy="1929151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ALU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2" name="Graphic 21" descr="Calculator with solid fill">
              <a:extLst>
                <a:ext uri="{FF2B5EF4-FFF2-40B4-BE49-F238E27FC236}">
                  <a16:creationId xmlns:a16="http://schemas.microsoft.com/office/drawing/2014/main" id="{5D1AA275-D7AD-AFFA-DEB5-7EBC2852B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68922" y="3962400"/>
              <a:ext cx="1294155" cy="1294155"/>
            </a:xfrm>
            <a:prstGeom prst="rect">
              <a:avLst/>
            </a:prstGeom>
          </p:spPr>
        </p:pic>
      </p:grpSp>
      <p:sp>
        <p:nvSpPr>
          <p:cNvPr id="2" name="Title 7">
            <a:extLst>
              <a:ext uri="{FF2B5EF4-FFF2-40B4-BE49-F238E27FC236}">
                <a16:creationId xmlns:a16="http://schemas.microsoft.com/office/drawing/2014/main" id="{4669AED0-48C7-C0D5-717F-EE03374E80B9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Cache </a:t>
            </a:r>
            <a:r>
              <a:rPr lang="es-MX" dirty="0" err="1"/>
              <a:t>memory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B4C545-34E5-010B-835B-A7AF51234043}"/>
              </a:ext>
            </a:extLst>
          </p:cNvPr>
          <p:cNvSpPr txBox="1"/>
          <p:nvPr/>
        </p:nvSpPr>
        <p:spPr>
          <a:xfrm>
            <a:off x="304800" y="1295400"/>
            <a:ext cx="5791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Cache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small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amount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store </a:t>
            </a:r>
            <a:r>
              <a:rPr lang="es-MX" sz="28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frequently</a:t>
            </a:r>
            <a:r>
              <a:rPr lang="es-MX" sz="28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accessed</a:t>
            </a:r>
            <a:r>
              <a:rPr lang="es-MX" sz="28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and </a:t>
            </a:r>
            <a:r>
              <a:rPr lang="es-MX" sz="28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Cache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faster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but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has a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smaller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capacity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RAM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722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917B29-C297-4E95-B065-AD4C8F5796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75"/>
          <a:stretch/>
        </p:blipFill>
        <p:spPr>
          <a:xfrm>
            <a:off x="114300" y="228600"/>
            <a:ext cx="11963400" cy="609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42603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screen&#10;&#10;Description automatically generated">
            <a:extLst>
              <a:ext uri="{FF2B5EF4-FFF2-40B4-BE49-F238E27FC236}">
                <a16:creationId xmlns:a16="http://schemas.microsoft.com/office/drawing/2014/main" id="{F292E968-9A53-4671-9F2A-A9E02EE56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533400"/>
            <a:ext cx="5918200" cy="59182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A53F914-EC81-6FED-D316-8BD0B0453F44}"/>
              </a:ext>
            </a:extLst>
          </p:cNvPr>
          <p:cNvGrpSpPr/>
          <p:nvPr/>
        </p:nvGrpSpPr>
        <p:grpSpPr>
          <a:xfrm>
            <a:off x="5029200" y="1371600"/>
            <a:ext cx="1828800" cy="1066800"/>
            <a:chOff x="76200" y="1282702"/>
            <a:chExt cx="1905000" cy="10668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6118CF5-CC67-AF2A-456D-C158A46031D1}"/>
                </a:ext>
              </a:extLst>
            </p:cNvPr>
            <p:cNvSpPr/>
            <p:nvPr/>
          </p:nvSpPr>
          <p:spPr>
            <a:xfrm>
              <a:off x="76200" y="1282702"/>
              <a:ext cx="1905000" cy="1066800"/>
            </a:xfrm>
            <a:prstGeom prst="rect">
              <a:avLst/>
            </a:prstGeom>
            <a:solidFill>
              <a:srgbClr val="99D5CA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Cach</a:t>
              </a:r>
              <a:r>
                <a:rPr lang="es-MX" dirty="0">
                  <a:solidFill>
                    <a:schemeClr val="tx1"/>
                  </a:solidFill>
                </a:rPr>
                <a:t>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5" name="Graphic 4" descr="Lightning bolt with solid fill">
              <a:extLst>
                <a:ext uri="{FF2B5EF4-FFF2-40B4-BE49-F238E27FC236}">
                  <a16:creationId xmlns:a16="http://schemas.microsoft.com/office/drawing/2014/main" id="{3A279A0F-6E02-519E-F87A-7F1C7D171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1500" y="1588751"/>
              <a:ext cx="914400" cy="73202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C8E2155-F4FD-DDF8-616D-70DDD3EA542E}"/>
              </a:ext>
            </a:extLst>
          </p:cNvPr>
          <p:cNvGrpSpPr/>
          <p:nvPr/>
        </p:nvGrpSpPr>
        <p:grpSpPr>
          <a:xfrm>
            <a:off x="2476501" y="3733800"/>
            <a:ext cx="1904999" cy="1929151"/>
            <a:chOff x="101597" y="3785848"/>
            <a:chExt cx="1904999" cy="192915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BE3B57-E502-35AC-EA67-807B87CAEEE5}"/>
                </a:ext>
              </a:extLst>
            </p:cNvPr>
            <p:cNvSpPr/>
            <p:nvPr/>
          </p:nvSpPr>
          <p:spPr>
            <a:xfrm>
              <a:off x="101597" y="3785848"/>
              <a:ext cx="1904999" cy="1929151"/>
            </a:xfrm>
            <a:prstGeom prst="rect">
              <a:avLst/>
            </a:prstGeom>
            <a:solidFill>
              <a:srgbClr val="C1E4F7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Control </a:t>
              </a:r>
              <a:r>
                <a:rPr lang="es-MX" dirty="0" err="1">
                  <a:solidFill>
                    <a:schemeClr val="tx1"/>
                  </a:solidFill>
                </a:rPr>
                <a:t>Unit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6" name="Graphic 15" descr="Left Brain with solid fill">
              <a:extLst>
                <a:ext uri="{FF2B5EF4-FFF2-40B4-BE49-F238E27FC236}">
                  <a16:creationId xmlns:a16="http://schemas.microsoft.com/office/drawing/2014/main" id="{30A79C9B-334E-F849-9B1B-0F9D06AC2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6272" y="4267200"/>
              <a:ext cx="1117603" cy="1117603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CD4859-BFFA-2CA6-AE7D-001AABB5F0D1}"/>
              </a:ext>
            </a:extLst>
          </p:cNvPr>
          <p:cNvGrpSpPr/>
          <p:nvPr/>
        </p:nvGrpSpPr>
        <p:grpSpPr>
          <a:xfrm>
            <a:off x="4876175" y="3733800"/>
            <a:ext cx="1904999" cy="1929151"/>
            <a:chOff x="37478" y="3581400"/>
            <a:chExt cx="1904999" cy="1929151"/>
          </a:xfrm>
          <a:solidFill>
            <a:srgbClr val="FFDBA9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0956DCC-EACE-6D85-768E-D54EA9EE3CA9}"/>
                </a:ext>
              </a:extLst>
            </p:cNvPr>
            <p:cNvSpPr/>
            <p:nvPr/>
          </p:nvSpPr>
          <p:spPr>
            <a:xfrm>
              <a:off x="37478" y="3581400"/>
              <a:ext cx="1904999" cy="1929151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ALU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2" name="Graphic 21" descr="Calculator with solid fill">
              <a:extLst>
                <a:ext uri="{FF2B5EF4-FFF2-40B4-BE49-F238E27FC236}">
                  <a16:creationId xmlns:a16="http://schemas.microsoft.com/office/drawing/2014/main" id="{5D1AA275-D7AD-AFFA-DEB5-7EBC2852B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68922" y="3962400"/>
              <a:ext cx="1294155" cy="1294155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905EF5-0785-BA79-35C6-9E75D983CB37}"/>
              </a:ext>
            </a:extLst>
          </p:cNvPr>
          <p:cNvGrpSpPr/>
          <p:nvPr/>
        </p:nvGrpSpPr>
        <p:grpSpPr>
          <a:xfrm>
            <a:off x="7086600" y="1282701"/>
            <a:ext cx="2971800" cy="4343400"/>
            <a:chOff x="7086600" y="1282701"/>
            <a:chExt cx="2971800" cy="4343400"/>
          </a:xfrm>
        </p:grpSpPr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C8436E5C-D133-4EEA-9DAE-8E618C91D2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05" t="12931" r="5374" b="13362"/>
            <a:stretch/>
          </p:blipFill>
          <p:spPr>
            <a:xfrm>
              <a:off x="7086600" y="1282701"/>
              <a:ext cx="2971800" cy="43434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E4CC6BE-EDA8-A3F0-2C4A-ADF35D0F312D}"/>
                </a:ext>
              </a:extLst>
            </p:cNvPr>
            <p:cNvSpPr/>
            <p:nvPr/>
          </p:nvSpPr>
          <p:spPr>
            <a:xfrm>
              <a:off x="8229600" y="3124200"/>
              <a:ext cx="1600200" cy="457200"/>
            </a:xfrm>
            <a:prstGeom prst="rect">
              <a:avLst/>
            </a:prstGeom>
            <a:solidFill>
              <a:srgbClr val="FF8F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RAM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50505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B256F-C44C-4C90-9173-CE575C3E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988469"/>
            <a:ext cx="10515600" cy="88106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324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DCD01-209E-4813-BE4C-FB366F2DC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E45CCC0-8590-4242-9859-B9FCF9909AFC}"/>
              </a:ext>
            </a:extLst>
          </p:cNvPr>
          <p:cNvSpPr txBox="1">
            <a:spLocks/>
          </p:cNvSpPr>
          <p:nvPr/>
        </p:nvSpPr>
        <p:spPr>
          <a:xfrm>
            <a:off x="1409700" y="1981200"/>
            <a:ext cx="9944100" cy="2895600"/>
          </a:xfrm>
          <a:prstGeom prst="roundRect">
            <a:avLst/>
          </a:prstGeom>
          <a:solidFill>
            <a:srgbClr val="14151A">
              <a:alpha val="88000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6700" dirty="0">
                <a:solidFill>
                  <a:srgbClr val="1282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br>
              <a:rPr lang="es-MX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i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s-MX" i="1" dirty="0" err="1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Everything</a:t>
            </a:r>
            <a:r>
              <a:rPr lang="es-MX" i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s-MX" i="1" dirty="0" err="1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r>
              <a:rPr lang="es-MX" i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i="1" dirty="0" err="1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MX" i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i="1" dirty="0" err="1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programmed</a:t>
            </a:r>
            <a:r>
              <a:rPr lang="es-MX" i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i="1" dirty="0" err="1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MX" i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do” </a:t>
            </a:r>
            <a:endParaRPr lang="en-US" i="1" dirty="0">
              <a:solidFill>
                <a:srgbClr val="FEFC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96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BFF7C-34E3-421B-9597-2C8CBE4C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Software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972AF-6D24-466A-9FAF-CF00202BF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b="1" dirty="0">
                <a:solidFill>
                  <a:srgbClr val="F55D3E"/>
                </a:solidFill>
              </a:rPr>
              <a:t>Software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a set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instructions</a:t>
            </a:r>
            <a:r>
              <a:rPr lang="es-MX" dirty="0"/>
              <a:t> </a:t>
            </a:r>
            <a:r>
              <a:rPr lang="es-MX" dirty="0" err="1"/>
              <a:t>that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executed</a:t>
            </a:r>
            <a:r>
              <a:rPr lang="es-MX" dirty="0"/>
              <a:t> </a:t>
            </a:r>
            <a:r>
              <a:rPr lang="es-MX" dirty="0" err="1"/>
              <a:t>by</a:t>
            </a:r>
            <a:r>
              <a:rPr lang="es-MX" dirty="0"/>
              <a:t> a </a:t>
            </a:r>
            <a:r>
              <a:rPr lang="es-MX" dirty="0" err="1"/>
              <a:t>computer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perform</a:t>
            </a:r>
            <a:r>
              <a:rPr lang="es-MX" dirty="0"/>
              <a:t> a </a:t>
            </a:r>
            <a:r>
              <a:rPr lang="es-MX" dirty="0" err="1"/>
              <a:t>result</a:t>
            </a:r>
            <a:r>
              <a:rPr lang="es-MX" dirty="0"/>
              <a:t>.</a:t>
            </a:r>
          </a:p>
          <a:p>
            <a:pPr marL="0" indent="0">
              <a:buNone/>
            </a:pPr>
            <a:r>
              <a:rPr lang="es-MX" dirty="0"/>
              <a:t>Software </a:t>
            </a:r>
            <a:r>
              <a:rPr lang="es-MX" dirty="0" err="1"/>
              <a:t>complexity</a:t>
            </a:r>
            <a:r>
              <a:rPr lang="es-MX" dirty="0"/>
              <a:t> can </a:t>
            </a:r>
            <a:r>
              <a:rPr lang="es-MX" dirty="0" err="1"/>
              <a:t>vary</a:t>
            </a:r>
            <a:r>
              <a:rPr lang="es-MX" dirty="0"/>
              <a:t> </a:t>
            </a:r>
            <a:r>
              <a:rPr lang="es-MX" dirty="0" err="1"/>
              <a:t>widely</a:t>
            </a:r>
            <a:r>
              <a:rPr lang="es-MX" dirty="0"/>
              <a:t> – </a:t>
            </a:r>
            <a:r>
              <a:rPr lang="es-MX" dirty="0" err="1"/>
              <a:t>it</a:t>
            </a:r>
            <a:r>
              <a:rPr lang="es-MX" dirty="0"/>
              <a:t> can be a simple </a:t>
            </a:r>
            <a:r>
              <a:rPr lang="es-MX" dirty="0" err="1"/>
              <a:t>math</a:t>
            </a:r>
            <a:r>
              <a:rPr lang="es-MX" dirty="0"/>
              <a:t> </a:t>
            </a:r>
            <a:r>
              <a:rPr lang="es-MX" dirty="0" err="1"/>
              <a:t>calculation</a:t>
            </a:r>
            <a:r>
              <a:rPr lang="es-MX" dirty="0"/>
              <a:t>, </a:t>
            </a:r>
            <a:r>
              <a:rPr lang="es-MX" dirty="0" err="1"/>
              <a:t>or</a:t>
            </a:r>
            <a:r>
              <a:rPr lang="es-MX" dirty="0"/>
              <a:t> </a:t>
            </a:r>
            <a:r>
              <a:rPr lang="es-MX" dirty="0" err="1"/>
              <a:t>an</a:t>
            </a:r>
            <a:r>
              <a:rPr lang="es-MX" dirty="0"/>
              <a:t> </a:t>
            </a:r>
            <a:r>
              <a:rPr lang="es-MX" dirty="0" err="1"/>
              <a:t>operating</a:t>
            </a:r>
            <a:r>
              <a:rPr lang="es-MX" dirty="0"/>
              <a:t> </a:t>
            </a:r>
            <a:r>
              <a:rPr lang="es-MX" dirty="0" err="1"/>
              <a:t>system</a:t>
            </a:r>
            <a:r>
              <a:rPr lang="es-MX" dirty="0"/>
              <a:t>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hundreds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thousands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lines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code</a:t>
            </a:r>
            <a:r>
              <a:rPr lang="es-MX" dirty="0"/>
              <a:t>.</a:t>
            </a:r>
          </a:p>
          <a:p>
            <a:pPr marL="0" indent="0">
              <a:buNone/>
            </a:pPr>
            <a:r>
              <a:rPr lang="es-MX" dirty="0"/>
              <a:t>Software can be </a:t>
            </a:r>
            <a:r>
              <a:rPr lang="es-MX" dirty="0" err="1"/>
              <a:t>mainly</a:t>
            </a:r>
            <a:r>
              <a:rPr lang="es-MX" dirty="0"/>
              <a:t> </a:t>
            </a:r>
            <a:r>
              <a:rPr lang="es-MX" dirty="0" err="1"/>
              <a:t>classified</a:t>
            </a:r>
            <a:r>
              <a:rPr lang="es-MX" dirty="0"/>
              <a:t> </a:t>
            </a:r>
            <a:r>
              <a:rPr lang="es-MX" dirty="0" err="1"/>
              <a:t>into</a:t>
            </a:r>
            <a:r>
              <a:rPr lang="es-MX" dirty="0"/>
              <a:t> </a:t>
            </a:r>
            <a:r>
              <a:rPr lang="es-MX" dirty="0" err="1"/>
              <a:t>two</a:t>
            </a:r>
            <a:r>
              <a:rPr lang="es-MX" dirty="0"/>
              <a:t> </a:t>
            </a:r>
            <a:r>
              <a:rPr lang="es-MX" dirty="0" err="1"/>
              <a:t>groups</a:t>
            </a:r>
            <a:r>
              <a:rPr lang="es-MX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s-MX" b="1" dirty="0" err="1">
                <a:solidFill>
                  <a:srgbClr val="1282A2"/>
                </a:solidFill>
              </a:rPr>
              <a:t>System</a:t>
            </a:r>
            <a:r>
              <a:rPr lang="es-MX" b="1" dirty="0">
                <a:solidFill>
                  <a:srgbClr val="1282A2"/>
                </a:solidFill>
              </a:rPr>
              <a:t> software</a:t>
            </a:r>
          </a:p>
          <a:p>
            <a:pPr marL="514350" indent="-514350">
              <a:buFont typeface="+mj-lt"/>
              <a:buAutoNum type="arabicPeriod"/>
            </a:pPr>
            <a:r>
              <a:rPr lang="es-MX" b="1" dirty="0" err="1">
                <a:solidFill>
                  <a:srgbClr val="1282A2"/>
                </a:solidFill>
              </a:rPr>
              <a:t>Application</a:t>
            </a:r>
            <a:r>
              <a:rPr lang="es-MX" b="1" dirty="0">
                <a:solidFill>
                  <a:srgbClr val="1282A2"/>
                </a:solidFill>
              </a:rPr>
              <a:t> software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42916"/>
      </p:ext>
    </p:extLst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62EA4-361C-4B7C-8868-D5D0AD351A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s-MX" dirty="0" err="1"/>
              <a:t>System</a:t>
            </a:r>
            <a:r>
              <a:rPr lang="es-MX" dirty="0"/>
              <a:t> software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4BB4F-ECE0-4849-96C7-809E394D3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oundRect">
            <a:avLst/>
          </a:prstGeom>
          <a:solidFill>
            <a:srgbClr val="1282A2"/>
          </a:solidFill>
        </p:spPr>
        <p:txBody>
          <a:bodyPr anchor="ctr" anchorCtr="0">
            <a:normAutofit/>
          </a:bodyPr>
          <a:lstStyle/>
          <a:p>
            <a:r>
              <a:rPr lang="es-MX" sz="3600" dirty="0" err="1">
                <a:solidFill>
                  <a:srgbClr val="FEFCFB"/>
                </a:solidFill>
              </a:rPr>
              <a:t>How</a:t>
            </a:r>
            <a:r>
              <a:rPr lang="es-MX" sz="3600" dirty="0">
                <a:solidFill>
                  <a:srgbClr val="FEFCFB"/>
                </a:solidFill>
              </a:rPr>
              <a:t> </a:t>
            </a:r>
            <a:r>
              <a:rPr lang="es-MX" sz="3600" dirty="0" err="1">
                <a:solidFill>
                  <a:srgbClr val="FEFCFB"/>
                </a:solidFill>
              </a:rPr>
              <a:t>many</a:t>
            </a:r>
            <a:r>
              <a:rPr lang="es-MX" sz="3600" dirty="0">
                <a:solidFill>
                  <a:srgbClr val="FEFCFB"/>
                </a:solidFill>
              </a:rPr>
              <a:t> </a:t>
            </a:r>
            <a:r>
              <a:rPr lang="es-MX" sz="3600" dirty="0" err="1">
                <a:solidFill>
                  <a:srgbClr val="FEFCFB"/>
                </a:solidFill>
              </a:rPr>
              <a:t>operating</a:t>
            </a:r>
            <a:r>
              <a:rPr lang="es-MX" sz="3600" dirty="0">
                <a:solidFill>
                  <a:srgbClr val="FEFCFB"/>
                </a:solidFill>
              </a:rPr>
              <a:t> </a:t>
            </a:r>
            <a:r>
              <a:rPr lang="es-MX" sz="3600" dirty="0" err="1">
                <a:solidFill>
                  <a:srgbClr val="FEFCFB"/>
                </a:solidFill>
              </a:rPr>
              <a:t>systems</a:t>
            </a:r>
            <a:r>
              <a:rPr lang="es-MX" sz="3600" dirty="0">
                <a:solidFill>
                  <a:srgbClr val="FEFCFB"/>
                </a:solidFill>
              </a:rPr>
              <a:t> can </a:t>
            </a:r>
            <a:r>
              <a:rPr lang="es-MX" sz="3600" dirty="0" err="1">
                <a:solidFill>
                  <a:srgbClr val="FEFCFB"/>
                </a:solidFill>
              </a:rPr>
              <a:t>you</a:t>
            </a:r>
            <a:r>
              <a:rPr lang="es-MX" sz="3600" dirty="0">
                <a:solidFill>
                  <a:srgbClr val="FEFCFB"/>
                </a:solidFill>
              </a:rPr>
              <a:t> </a:t>
            </a:r>
            <a:r>
              <a:rPr lang="es-MX" sz="3600" dirty="0" err="1">
                <a:solidFill>
                  <a:srgbClr val="FEFCFB"/>
                </a:solidFill>
              </a:rPr>
              <a:t>name</a:t>
            </a:r>
            <a:r>
              <a:rPr lang="es-MX" sz="3600" dirty="0">
                <a:solidFill>
                  <a:srgbClr val="FEFCFB"/>
                </a:solidFill>
              </a:rPr>
              <a:t>?</a:t>
            </a:r>
            <a:endParaRPr lang="en-US" sz="3600" dirty="0">
              <a:solidFill>
                <a:srgbClr val="FEFC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994582"/>
      </p:ext>
    </p:extLst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11AD228-1825-4B32-A714-FE98582A1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414" y="3581400"/>
            <a:ext cx="2895600" cy="2895600"/>
          </a:xfrm>
          <a:prstGeom prst="rect">
            <a:avLst/>
          </a:prstGeom>
        </p:spPr>
      </p:pic>
      <p:pic>
        <p:nvPicPr>
          <p:cNvPr id="5" name="Picture 4" descr="A picture containing building, clock, window&#10;&#10;Description automatically generated">
            <a:extLst>
              <a:ext uri="{FF2B5EF4-FFF2-40B4-BE49-F238E27FC236}">
                <a16:creationId xmlns:a16="http://schemas.microsoft.com/office/drawing/2014/main" id="{1504C4AD-73DF-4400-9F06-D07E4527D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610" y="152400"/>
            <a:ext cx="2790993" cy="2790993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0541EBA-4B4F-43F5-9C3D-9387C57AF7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596" y="533400"/>
            <a:ext cx="3759221" cy="2688157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5A8FED66-BA97-4613-AE2A-A7DD599D62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3048000"/>
            <a:ext cx="2641600" cy="264160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994784D-F011-4443-BAAB-164BFF9760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616015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68808"/>
      </p:ext>
    </p:extLst>
  </p:cSld>
  <p:clrMapOvr>
    <a:masterClrMapping/>
  </p:clrMapOvr>
  <p:transition spd="slow"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955D3-6E26-401E-BEA0-B8E2F2F81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System Software – Operating Systems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F94E0-1227-4012-A399-703654674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1981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An operating system is the bundle of programs in charge of administrating and managinig a set of hardware resources</a:t>
            </a:r>
          </a:p>
          <a:p>
            <a:pPr marL="0" indent="0">
              <a:buNone/>
            </a:pPr>
            <a:r>
              <a:rPr lang="es-MX" dirty="0"/>
              <a:t>All operating systems manage four main resources: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6" y="3559634"/>
            <a:ext cx="2453886" cy="2702066"/>
            <a:chOff x="0" y="3559634"/>
            <a:chExt cx="2453886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5715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609600" y="3902021"/>
              <a:ext cx="1844286" cy="408623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609600" y="4430147"/>
              <a:ext cx="1844286" cy="408623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609600" y="4958273"/>
              <a:ext cx="1844286" cy="408623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  <a:endParaRPr lang="en-US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609601" y="5486400"/>
              <a:ext cx="1844285" cy="408623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  <a:endParaRPr lang="en-US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832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Task Manager</a:t>
            </a:r>
            <a:endParaRPr lang="en-US" dirty="0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0F0E3F-805A-4CC4-9F5C-34BBE202B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837201"/>
            <a:ext cx="6527418" cy="5943886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C2EFE416-500B-4043-AD1A-90CDBB93EF54}"/>
              </a:ext>
            </a:extLst>
          </p:cNvPr>
          <p:cNvSpPr/>
          <p:nvPr/>
        </p:nvSpPr>
        <p:spPr>
          <a:xfrm>
            <a:off x="3736477" y="1470212"/>
            <a:ext cx="3045323" cy="4869362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20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Task Manager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2FC2D2-E093-41EC-9E82-01D30813A374}"/>
              </a:ext>
            </a:extLst>
          </p:cNvPr>
          <p:cNvSpPr txBox="1"/>
          <p:nvPr/>
        </p:nvSpPr>
        <p:spPr>
          <a:xfrm>
            <a:off x="3352800" y="1295400"/>
            <a:ext cx="8534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The task manager is in charge of all tasks or processes 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running in a computer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Balances the CPU load 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so that multiple programs can be executed simultaneously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Orders and executes tasks based on 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priority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Graphic 14" descr="Cursor">
            <a:extLst>
              <a:ext uri="{FF2B5EF4-FFF2-40B4-BE49-F238E27FC236}">
                <a16:creationId xmlns:a16="http://schemas.microsoft.com/office/drawing/2014/main" id="{0A99E9CC-D17D-4615-BBC3-7C4DDD657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2849" y="4302744"/>
            <a:ext cx="914400" cy="914400"/>
          </a:xfrm>
          <a:prstGeom prst="rect">
            <a:avLst/>
          </a:prstGeom>
        </p:spPr>
      </p:pic>
      <p:pic>
        <p:nvPicPr>
          <p:cNvPr id="16" name="Graphic 15" descr="Music">
            <a:extLst>
              <a:ext uri="{FF2B5EF4-FFF2-40B4-BE49-F238E27FC236}">
                <a16:creationId xmlns:a16="http://schemas.microsoft.com/office/drawing/2014/main" id="{F2C74822-29B5-44F4-BD1A-848190937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3600" y="4302744"/>
            <a:ext cx="914400" cy="914400"/>
          </a:xfrm>
          <a:prstGeom prst="rect">
            <a:avLst/>
          </a:prstGeom>
        </p:spPr>
      </p:pic>
      <p:pic>
        <p:nvPicPr>
          <p:cNvPr id="17" name="Graphic 16" descr="Wi Fi">
            <a:extLst>
              <a:ext uri="{FF2B5EF4-FFF2-40B4-BE49-F238E27FC236}">
                <a16:creationId xmlns:a16="http://schemas.microsoft.com/office/drawing/2014/main" id="{046941CF-2729-4B64-B47A-8AB92B0BEA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13224" y="4302744"/>
            <a:ext cx="914400" cy="9144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8838F59-38F2-4138-9B77-4E4EFD8F0FD8}"/>
              </a:ext>
            </a:extLst>
          </p:cNvPr>
          <p:cNvSpPr/>
          <p:nvPr/>
        </p:nvSpPr>
        <p:spPr>
          <a:xfrm>
            <a:off x="3962400" y="5496025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Mayor prioridad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3050DD-9A08-4B92-AD36-E1035A07D446}"/>
              </a:ext>
            </a:extLst>
          </p:cNvPr>
          <p:cNvSpPr/>
          <p:nvPr/>
        </p:nvSpPr>
        <p:spPr>
          <a:xfrm>
            <a:off x="9514785" y="5490660"/>
            <a:ext cx="1802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Menor prioridad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BCA788-951A-430F-A157-4CEFFC911B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5637" y="5848286"/>
            <a:ext cx="369332" cy="3693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D9CC86F-AF8D-4B14-B847-415648B738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3281" y="5848286"/>
            <a:ext cx="369332" cy="3693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0C6AED2-CB40-4DA6-84F5-81EF4B3811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5316" y="5848286"/>
            <a:ext cx="369332" cy="3693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7E8BA3F-15E7-4082-906A-CDDEA291AB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4648" y="5848286"/>
            <a:ext cx="369332" cy="369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812590-C7D6-4C9A-9C99-3FFF819E90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5703" y="5869522"/>
            <a:ext cx="514286" cy="5142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C3DA52-BA82-454A-B18E-F51F23E92F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75768" y="5865357"/>
            <a:ext cx="514286" cy="5142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1AADE6-40F9-4FE1-94E4-770BF911E5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15833" y="5861192"/>
            <a:ext cx="514286" cy="51428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05088A8-22E0-4C92-9CD7-3A55904EEE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55898" y="5857027"/>
            <a:ext cx="514286" cy="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18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File Manager</a:t>
            </a: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E98F649-1731-4A5C-B250-8200578CD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4682472"/>
            <a:ext cx="1131921" cy="113192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44366AE-A507-406A-84B1-0682F282C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202" y="4776970"/>
            <a:ext cx="1037423" cy="103742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55A628B-69F0-441E-AA35-0A074ED39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2906" y="4628547"/>
            <a:ext cx="1295400" cy="1295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D007FED-FE76-478D-AFA0-4CE38827D6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5587" y="4669771"/>
            <a:ext cx="1144621" cy="114462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EF01A3E-D49B-40B9-B8E9-C36C950F49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7489" y="4728030"/>
            <a:ext cx="1144621" cy="114462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3AB0932-1613-48D4-8D9B-541926C18B10}"/>
              </a:ext>
            </a:extLst>
          </p:cNvPr>
          <p:cNvSpPr txBox="1"/>
          <p:nvPr/>
        </p:nvSpPr>
        <p:spPr>
          <a:xfrm>
            <a:off x="3352800" y="1295400"/>
            <a:ext cx="8534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This manager is in charge of 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controlling access to 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all files.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organizes data 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stored in secondary memory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It has tools to 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and interpret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files. </a:t>
            </a:r>
          </a:p>
        </p:txBody>
      </p:sp>
    </p:spTree>
    <p:extLst>
      <p:ext uri="{BB962C8B-B14F-4D97-AF65-F5344CB8AC3E}">
        <p14:creationId xmlns:p14="http://schemas.microsoft.com/office/powerpoint/2010/main" val="2649558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CAECF18-4104-4113-806E-5A383F98F0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" b="-23"/>
          <a:stretch/>
        </p:blipFill>
        <p:spPr>
          <a:xfrm>
            <a:off x="0" y="1555"/>
            <a:ext cx="12192000" cy="685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49739"/>
      </p:ext>
    </p:extLst>
  </p:cSld>
  <p:clrMapOvr>
    <a:masterClrMapping/>
  </p:clrMapOvr>
  <p:transition spd="slow"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File Manager</a:t>
            </a:r>
            <a:endParaRPr lang="en-US" dirty="0"/>
          </a:p>
        </p:txBody>
      </p:sp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1861D32-182D-41A7-B866-DFEC6D59A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419509"/>
            <a:ext cx="7696200" cy="488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32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File Manager</a:t>
            </a:r>
            <a:endParaRPr lang="en-US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79672D-8F19-41C9-AF5F-B4C7990E5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082546"/>
            <a:ext cx="3575234" cy="4997707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940D68-7BFA-440C-BAF8-68429A932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983" y="1082546"/>
            <a:ext cx="3575234" cy="499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01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Memory Manager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D92E6B-FCA2-49B6-9771-4DA3CD2BA8A3}"/>
              </a:ext>
            </a:extLst>
          </p:cNvPr>
          <p:cNvSpPr txBox="1"/>
          <p:nvPr/>
        </p:nvSpPr>
        <p:spPr>
          <a:xfrm>
            <a:off x="3236879" y="1295400"/>
            <a:ext cx="86503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The memory manager handles 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RAM 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allocation to each process.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rgbClr val="1415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Since RAM is a finite resource, it is important to 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assign </a:t>
            </a:r>
            <a:r>
              <a:rPr lang="es-MX" sz="2800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release 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intelligently.</a:t>
            </a:r>
            <a:endParaRPr lang="en-US" sz="2800" dirty="0">
              <a:solidFill>
                <a:srgbClr val="1415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7A25EB-676F-4D50-8FF2-8079B8586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4709251"/>
            <a:ext cx="1090430" cy="1090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4647F7-5151-4070-B01F-24B43C928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084" y="4709250"/>
            <a:ext cx="1090429" cy="109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11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Memory Manager</a:t>
            </a:r>
            <a:endParaRPr lang="en-US" dirty="0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58040A-F707-4E0A-930A-71BFAF6A2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971" y="1071497"/>
            <a:ext cx="5004057" cy="5632739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E8B6529-07C4-4073-83A8-1BC0CAA32C68}"/>
              </a:ext>
            </a:extLst>
          </p:cNvPr>
          <p:cNvSpPr/>
          <p:nvPr/>
        </p:nvSpPr>
        <p:spPr>
          <a:xfrm>
            <a:off x="7696200" y="1752601"/>
            <a:ext cx="838200" cy="4343400"/>
          </a:xfrm>
          <a:prstGeom prst="roundRect">
            <a:avLst/>
          </a:prstGeom>
          <a:noFill/>
          <a:ln w="57150">
            <a:solidFill>
              <a:srgbClr val="F55D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83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Device Manager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9BC971-2DFB-4E00-9A69-89BE0471181F}"/>
              </a:ext>
            </a:extLst>
          </p:cNvPr>
          <p:cNvSpPr txBox="1"/>
          <p:nvPr/>
        </p:nvSpPr>
        <p:spPr>
          <a:xfrm>
            <a:off x="3236879" y="1295400"/>
            <a:ext cx="86503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It is the 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translator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between each hardware device and its operating 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rgbClr val="1415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Utilizes 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drivers</a:t>
            </a:r>
            <a:r>
              <a:rPr lang="es-MX" sz="2800" dirty="0">
                <a:solidFill>
                  <a:srgbClr val="1415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communicate effectively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rgbClr val="1415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peripheral devices (mice, keyboards) support generic drivers</a:t>
            </a:r>
            <a:endParaRPr lang="en-US" sz="2800" dirty="0">
              <a:solidFill>
                <a:srgbClr val="1415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21F5CF-A6FB-4E4B-B8F3-741778147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4500904"/>
            <a:ext cx="1648957" cy="164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40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Device Manager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4AC39C-1DA4-4F0A-92D0-6BFD88BDD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292" y="805203"/>
            <a:ext cx="5967708" cy="601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95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Device Manager</a:t>
            </a:r>
            <a:endParaRPr lang="en-US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A60AAF-D4CD-4BCB-927D-4130ED596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228620"/>
            <a:ext cx="3841838" cy="551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01161"/>
      </p:ext>
    </p:extLst>
  </p:cSld>
  <p:clrMapOvr>
    <a:masterClrMapping/>
  </p:clrMapOvr>
  <p:transition spd="slow">
    <p:push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62EA4-361C-4B7C-8868-D5D0AD351A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s-MX" dirty="0"/>
              <a:t>Application Software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4BB4F-ECE0-4849-96C7-809E394D3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oundRect">
            <a:avLst/>
          </a:prstGeom>
          <a:solidFill>
            <a:srgbClr val="1282A2"/>
          </a:solidFill>
        </p:spPr>
        <p:txBody>
          <a:bodyPr anchor="ctr" anchorCtr="0">
            <a:normAutofit/>
          </a:bodyPr>
          <a:lstStyle/>
          <a:p>
            <a:r>
              <a:rPr lang="es-MX" sz="3600" dirty="0">
                <a:solidFill>
                  <a:srgbClr val="FEFCFB"/>
                </a:solidFill>
              </a:rPr>
              <a:t>How many applications can you name?</a:t>
            </a:r>
            <a:endParaRPr lang="en-US" sz="3600" dirty="0">
              <a:solidFill>
                <a:srgbClr val="FEFC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9397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AA0BE6AA-1A24-4EC2-9E2E-C6C939122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96" y="4802195"/>
            <a:ext cx="1906275" cy="1915806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13918CD-6CE5-4D84-B444-58D78AAFE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167" y="2387506"/>
            <a:ext cx="1905770" cy="1905770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1FD4C9B4-31FB-43D7-9C12-B9FAC66AF6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221" y="4609716"/>
            <a:ext cx="1905770" cy="1905770"/>
          </a:xfrm>
          <a:prstGeom prst="rect">
            <a:avLst/>
          </a:prstGeom>
        </p:spPr>
      </p:pic>
      <p:pic>
        <p:nvPicPr>
          <p:cNvPr id="9" name="Picture 8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12F53976-3B10-49A7-BBFE-3221EFE30D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163" y="4882362"/>
            <a:ext cx="1905266" cy="1543265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2F4B65FA-3C63-45D3-B231-0973C2ED71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734" y="2509337"/>
            <a:ext cx="1725413" cy="1725413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4DE987-65C7-4C4C-BA28-447571E692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152984"/>
            <a:ext cx="1905770" cy="1905770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8F175AC3-C0ED-4DD2-8941-AA5ED203EC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377" y="228600"/>
            <a:ext cx="1905770" cy="1905770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B1976521-269F-4EE1-BF51-2BD2EC2A61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128" y="342515"/>
            <a:ext cx="1441490" cy="1455905"/>
          </a:xfrm>
          <a:prstGeom prst="rect">
            <a:avLst/>
          </a:prstGeom>
        </p:spPr>
      </p:pic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10A12B29-5360-4DD1-ABCF-442B205D2A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37705"/>
            <a:ext cx="1905770" cy="77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067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3ED17-5E44-4302-B86A-3B292A8E6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Application Software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CC0A0E-9905-4859-825F-FECADE2386A9}"/>
              </a:ext>
            </a:extLst>
          </p:cNvPr>
          <p:cNvSpPr txBox="1"/>
          <p:nvPr/>
        </p:nvSpPr>
        <p:spPr>
          <a:xfrm>
            <a:off x="7239000" y="5715000"/>
            <a:ext cx="4419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400" dirty="0">
                <a:latin typeface="Arial" panose="020B0604020202020204" pitchFamily="34" charset="0"/>
                <a:cs typeface="Arial" panose="020B0604020202020204" pitchFamily="34" charset="0"/>
              </a:rPr>
              <a:t>….y muchos mas!!!</a:t>
            </a:r>
            <a:endParaRPr lang="en-US" sz="3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CBC03A3-1785-466A-B0C3-6A8182B4536F}"/>
              </a:ext>
            </a:extLst>
          </p:cNvPr>
          <p:cNvGrpSpPr/>
          <p:nvPr/>
        </p:nvGrpSpPr>
        <p:grpSpPr>
          <a:xfrm>
            <a:off x="1524000" y="1295400"/>
            <a:ext cx="3810000" cy="914400"/>
            <a:chOff x="609600" y="1295400"/>
            <a:chExt cx="3810000" cy="914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5FF7B97-E555-42A3-B22F-1C578FCFA589}"/>
                </a:ext>
              </a:extLst>
            </p:cNvPr>
            <p:cNvSpPr/>
            <p:nvPr/>
          </p:nvSpPr>
          <p:spPr>
            <a:xfrm>
              <a:off x="609600" y="1295400"/>
              <a:ext cx="3810000" cy="914400"/>
            </a:xfrm>
            <a:prstGeom prst="roundRect">
              <a:avLst/>
            </a:prstGeom>
            <a:solidFill>
              <a:srgbClr val="1282A2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dirty="0">
                  <a:latin typeface="Arial" panose="020B0604020202020204" pitchFamily="34" charset="0"/>
                  <a:cs typeface="Arial" panose="020B0604020202020204" pitchFamily="34" charset="0"/>
                </a:rPr>
                <a:t>         Company</a:t>
              </a:r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" name="Graphic 10" descr="Suitcase">
              <a:extLst>
                <a:ext uri="{FF2B5EF4-FFF2-40B4-BE49-F238E27FC236}">
                  <a16:creationId xmlns:a16="http://schemas.microsoft.com/office/drawing/2014/main" id="{5A157D77-2767-4A9C-9D2F-FE068798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8200" y="1320799"/>
              <a:ext cx="791375" cy="791375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F1496B8-962F-405C-BD8B-4C9019EF4310}"/>
              </a:ext>
            </a:extLst>
          </p:cNvPr>
          <p:cNvGrpSpPr/>
          <p:nvPr/>
        </p:nvGrpSpPr>
        <p:grpSpPr>
          <a:xfrm>
            <a:off x="6858000" y="1295400"/>
            <a:ext cx="3810000" cy="914400"/>
            <a:chOff x="609600" y="3937000"/>
            <a:chExt cx="3810000" cy="9144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EF24526-1398-4BC3-B5D9-444B36FAC85B}"/>
                </a:ext>
              </a:extLst>
            </p:cNvPr>
            <p:cNvSpPr/>
            <p:nvPr/>
          </p:nvSpPr>
          <p:spPr>
            <a:xfrm>
              <a:off x="609600" y="3937000"/>
              <a:ext cx="3810000" cy="914400"/>
            </a:xfrm>
            <a:prstGeom prst="roundRect">
              <a:avLst/>
            </a:prstGeom>
            <a:solidFill>
              <a:srgbClr val="F55D3E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dirty="0">
                  <a:latin typeface="Arial" panose="020B0604020202020204" pitchFamily="34" charset="0"/>
                  <a:cs typeface="Arial" panose="020B0604020202020204" pitchFamily="34" charset="0"/>
                </a:rPr>
                <a:t>         Recreational</a:t>
              </a:r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Graphic 12" descr="Game controller">
              <a:extLst>
                <a:ext uri="{FF2B5EF4-FFF2-40B4-BE49-F238E27FC236}">
                  <a16:creationId xmlns:a16="http://schemas.microsoft.com/office/drawing/2014/main" id="{5B6BFE93-BC79-4760-9199-5DF3157BE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9000" y="4006026"/>
              <a:ext cx="812800" cy="8128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30AD7D5-D540-4629-B220-17CAAF627381}"/>
              </a:ext>
            </a:extLst>
          </p:cNvPr>
          <p:cNvGrpSpPr/>
          <p:nvPr/>
        </p:nvGrpSpPr>
        <p:grpSpPr>
          <a:xfrm>
            <a:off x="6858000" y="2971800"/>
            <a:ext cx="3810000" cy="914400"/>
            <a:chOff x="609600" y="5257800"/>
            <a:chExt cx="3810000" cy="91440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0A8543D-39C1-44FC-A4CA-6494A591969E}"/>
                </a:ext>
              </a:extLst>
            </p:cNvPr>
            <p:cNvSpPr/>
            <p:nvPr/>
          </p:nvSpPr>
          <p:spPr>
            <a:xfrm>
              <a:off x="609600" y="5257800"/>
              <a:ext cx="3810000" cy="914400"/>
            </a:xfrm>
            <a:prstGeom prst="roundRect">
              <a:avLst/>
            </a:prstGeom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dirty="0">
                  <a:latin typeface="Arial" panose="020B0604020202020204" pitchFamily="34" charset="0"/>
                  <a:cs typeface="Arial" panose="020B0604020202020204" pitchFamily="34" charset="0"/>
                </a:rPr>
                <a:t>          Learning</a:t>
              </a:r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" name="Graphic 14" descr="Books">
              <a:extLst>
                <a:ext uri="{FF2B5EF4-FFF2-40B4-BE49-F238E27FC236}">
                  <a16:creationId xmlns:a16="http://schemas.microsoft.com/office/drawing/2014/main" id="{62339B71-9133-43E0-BF6D-ED702E163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8200" y="5257800"/>
              <a:ext cx="914400" cy="9144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4C79F02-F121-49EF-9345-E3A8F8504774}"/>
              </a:ext>
            </a:extLst>
          </p:cNvPr>
          <p:cNvGrpSpPr/>
          <p:nvPr/>
        </p:nvGrpSpPr>
        <p:grpSpPr>
          <a:xfrm>
            <a:off x="1514111" y="2971800"/>
            <a:ext cx="3810000" cy="914400"/>
            <a:chOff x="609600" y="2616200"/>
            <a:chExt cx="3810000" cy="91440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E30BE66-AE7B-4712-B40A-C05A21EFC970}"/>
                </a:ext>
              </a:extLst>
            </p:cNvPr>
            <p:cNvSpPr/>
            <p:nvPr/>
          </p:nvSpPr>
          <p:spPr>
            <a:xfrm>
              <a:off x="609600" y="2616200"/>
              <a:ext cx="3810000" cy="914400"/>
            </a:xfrm>
            <a:prstGeom prst="roundRect">
              <a:avLst/>
            </a:prstGeom>
            <a:solidFill>
              <a:srgbClr val="212738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dirty="0">
                  <a:latin typeface="Arial" panose="020B0604020202020204" pitchFamily="34" charset="0"/>
                  <a:cs typeface="Arial" panose="020B0604020202020204" pitchFamily="34" charset="0"/>
                </a:rPr>
                <a:t>        Security</a:t>
              </a:r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7" name="Graphic 16" descr="Unlock">
              <a:extLst>
                <a:ext uri="{FF2B5EF4-FFF2-40B4-BE49-F238E27FC236}">
                  <a16:creationId xmlns:a16="http://schemas.microsoft.com/office/drawing/2014/main" id="{3BCA932D-9D38-491D-B03E-F326861EF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825" y="2663025"/>
              <a:ext cx="820750" cy="82075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F63642E-FE66-4C97-8AF2-3EB4B5C57178}"/>
              </a:ext>
            </a:extLst>
          </p:cNvPr>
          <p:cNvGrpSpPr/>
          <p:nvPr/>
        </p:nvGrpSpPr>
        <p:grpSpPr>
          <a:xfrm>
            <a:off x="1514111" y="4648200"/>
            <a:ext cx="3810000" cy="914400"/>
            <a:chOff x="1447800" y="4953000"/>
            <a:chExt cx="3810000" cy="914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C9DECF92-F0DF-4899-9ADF-295FAAF98A3F}"/>
                </a:ext>
              </a:extLst>
            </p:cNvPr>
            <p:cNvSpPr/>
            <p:nvPr/>
          </p:nvSpPr>
          <p:spPr>
            <a:xfrm>
              <a:off x="1447800" y="4953000"/>
              <a:ext cx="3810000" cy="914400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dirty="0">
                  <a:latin typeface="Arial" panose="020B0604020202020204" pitchFamily="34" charset="0"/>
                  <a:cs typeface="Arial" panose="020B0604020202020204" pitchFamily="34" charset="0"/>
                </a:rPr>
                <a:t>        Admin</a:t>
              </a:r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9" name="Graphic 28" descr="Tools">
              <a:extLst>
                <a:ext uri="{FF2B5EF4-FFF2-40B4-BE49-F238E27FC236}">
                  <a16:creationId xmlns:a16="http://schemas.microsoft.com/office/drawing/2014/main" id="{24A04D1D-6BB3-4169-8DBB-2DE6778F9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711591" y="5029200"/>
              <a:ext cx="762000" cy="76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4218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watch&#10;&#10;Description automatically generated">
            <a:extLst>
              <a:ext uri="{FF2B5EF4-FFF2-40B4-BE49-F238E27FC236}">
                <a16:creationId xmlns:a16="http://schemas.microsoft.com/office/drawing/2014/main" id="{9D900936-6BD5-4BA8-8823-97E54ED12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81000"/>
            <a:ext cx="11809496" cy="625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94938"/>
      </p:ext>
    </p:extLst>
  </p:cSld>
  <p:clrMapOvr>
    <a:masterClrMapping/>
  </p:clrMapOvr>
  <p:transition spd="slow">
    <p:push dir="u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Stuxnet: Anatomy of a Computer Virus">
            <a:hlinkClick r:id="" action="ppaction://media"/>
            <a:extLst>
              <a:ext uri="{FF2B5EF4-FFF2-40B4-BE49-F238E27FC236}">
                <a16:creationId xmlns:a16="http://schemas.microsoft.com/office/drawing/2014/main" id="{B78574CD-82BD-4858-97DD-2795205E3AE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33400" y="228600"/>
            <a:ext cx="11026588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260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E58D7-FE04-41D6-B9D1-6939C5609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Malware (</a:t>
            </a:r>
            <a:r>
              <a:rPr lang="es-MX" dirty="0" err="1"/>
              <a:t>Malicious</a:t>
            </a:r>
            <a:r>
              <a:rPr lang="es-MX" dirty="0"/>
              <a:t> Software)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10EE0-0573-4289-91DE-FEF16F8CE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106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Computer that makes its way to a computer with the intention of </a:t>
            </a:r>
            <a:r>
              <a:rPr lang="es-MX" b="1" dirty="0">
                <a:solidFill>
                  <a:srgbClr val="F55D3E"/>
                </a:solidFill>
              </a:rPr>
              <a:t>damaging the user</a:t>
            </a:r>
            <a:r>
              <a:rPr lang="es-MX" dirty="0">
                <a:solidFill>
                  <a:srgbClr val="14151A"/>
                </a:solidFill>
              </a:rPr>
              <a:t>.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FD89A2-56D4-4731-9974-4D805B74CB56}"/>
              </a:ext>
            </a:extLst>
          </p:cNvPr>
          <p:cNvGrpSpPr/>
          <p:nvPr/>
        </p:nvGrpSpPr>
        <p:grpSpPr>
          <a:xfrm>
            <a:off x="653488" y="2532555"/>
            <a:ext cx="2797879" cy="3841933"/>
            <a:chOff x="7924800" y="2415610"/>
            <a:chExt cx="2797879" cy="3841933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A2D4511-BC0F-4F91-B619-71557EEB18A6}"/>
                </a:ext>
              </a:extLst>
            </p:cNvPr>
            <p:cNvSpPr/>
            <p:nvPr/>
          </p:nvSpPr>
          <p:spPr>
            <a:xfrm>
              <a:off x="7924800" y="2415610"/>
              <a:ext cx="2797879" cy="946334"/>
            </a:xfrm>
            <a:custGeom>
              <a:avLst/>
              <a:gdLst>
                <a:gd name="connsiteX0" fmla="*/ 558811 w 3352800"/>
                <a:gd name="connsiteY0" fmla="*/ 0 h 946334"/>
                <a:gd name="connsiteX1" fmla="*/ 2793989 w 3352800"/>
                <a:gd name="connsiteY1" fmla="*/ 0 h 946334"/>
                <a:gd name="connsiteX2" fmla="*/ 3352800 w 3352800"/>
                <a:gd name="connsiteY2" fmla="*/ 558811 h 946334"/>
                <a:gd name="connsiteX3" fmla="*/ 3352800 w 3352800"/>
                <a:gd name="connsiteY3" fmla="*/ 946334 h 946334"/>
                <a:gd name="connsiteX4" fmla="*/ 0 w 3352800"/>
                <a:gd name="connsiteY4" fmla="*/ 946334 h 946334"/>
                <a:gd name="connsiteX5" fmla="*/ 0 w 3352800"/>
                <a:gd name="connsiteY5" fmla="*/ 558811 h 946334"/>
                <a:gd name="connsiteX6" fmla="*/ 558811 w 3352800"/>
                <a:gd name="connsiteY6" fmla="*/ 0 h 946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2800" h="946334">
                  <a:moveTo>
                    <a:pt x="558811" y="0"/>
                  </a:moveTo>
                  <a:lnTo>
                    <a:pt x="2793989" y="0"/>
                  </a:lnTo>
                  <a:cubicBezTo>
                    <a:pt x="3102612" y="0"/>
                    <a:pt x="3352800" y="250188"/>
                    <a:pt x="3352800" y="558811"/>
                  </a:cubicBezTo>
                  <a:lnTo>
                    <a:pt x="3352800" y="946334"/>
                  </a:lnTo>
                  <a:lnTo>
                    <a:pt x="0" y="946334"/>
                  </a:lnTo>
                  <a:lnTo>
                    <a:pt x="0" y="558811"/>
                  </a:lnTo>
                  <a:cubicBezTo>
                    <a:pt x="0" y="250188"/>
                    <a:pt x="250188" y="0"/>
                    <a:pt x="558811" y="0"/>
                  </a:cubicBezTo>
                  <a:close/>
                </a:path>
              </a:pathLst>
            </a:custGeom>
            <a:solidFill>
              <a:srgbClr val="715978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032F78C-7EC8-46EB-B6CB-A0BC6B2658BC}"/>
                </a:ext>
              </a:extLst>
            </p:cNvPr>
            <p:cNvSpPr/>
            <p:nvPr/>
          </p:nvSpPr>
          <p:spPr>
            <a:xfrm>
              <a:off x="7924800" y="2415610"/>
              <a:ext cx="2797879" cy="3841933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rgbClr val="715978"/>
                  </a:solidFill>
                </a:rPr>
                <a:t>It copies and replicates by itself, infecting other programs and files</a:t>
              </a:r>
              <a:endParaRPr lang="en-US" dirty="0">
                <a:solidFill>
                  <a:srgbClr val="715978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BAD9ABD-CEB2-4754-9B3B-E7CAF8489550}"/>
                </a:ext>
              </a:extLst>
            </p:cNvPr>
            <p:cNvSpPr/>
            <p:nvPr/>
          </p:nvSpPr>
          <p:spPr>
            <a:xfrm>
              <a:off x="8862255" y="5571744"/>
              <a:ext cx="922969" cy="438897"/>
            </a:xfrm>
            <a:custGeom>
              <a:avLst/>
              <a:gdLst>
                <a:gd name="connsiteX0" fmla="*/ 0 w 1282898"/>
                <a:gd name="connsiteY0" fmla="*/ 64145 h 641449"/>
                <a:gd name="connsiteX1" fmla="*/ 64145 w 1282898"/>
                <a:gd name="connsiteY1" fmla="*/ 0 h 641449"/>
                <a:gd name="connsiteX2" fmla="*/ 1218753 w 1282898"/>
                <a:gd name="connsiteY2" fmla="*/ 0 h 641449"/>
                <a:gd name="connsiteX3" fmla="*/ 1282898 w 1282898"/>
                <a:gd name="connsiteY3" fmla="*/ 64145 h 641449"/>
                <a:gd name="connsiteX4" fmla="*/ 1282898 w 1282898"/>
                <a:gd name="connsiteY4" fmla="*/ 577304 h 641449"/>
                <a:gd name="connsiteX5" fmla="*/ 1218753 w 1282898"/>
                <a:gd name="connsiteY5" fmla="*/ 641449 h 641449"/>
                <a:gd name="connsiteX6" fmla="*/ 64145 w 1282898"/>
                <a:gd name="connsiteY6" fmla="*/ 641449 h 641449"/>
                <a:gd name="connsiteX7" fmla="*/ 0 w 1282898"/>
                <a:gd name="connsiteY7" fmla="*/ 577304 h 641449"/>
                <a:gd name="connsiteX8" fmla="*/ 0 w 1282898"/>
                <a:gd name="connsiteY8" fmla="*/ 64145 h 64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2898" h="641449">
                  <a:moveTo>
                    <a:pt x="0" y="64145"/>
                  </a:moveTo>
                  <a:cubicBezTo>
                    <a:pt x="0" y="28719"/>
                    <a:pt x="28719" y="0"/>
                    <a:pt x="64145" y="0"/>
                  </a:cubicBezTo>
                  <a:lnTo>
                    <a:pt x="1218753" y="0"/>
                  </a:lnTo>
                  <a:cubicBezTo>
                    <a:pt x="1254179" y="0"/>
                    <a:pt x="1282898" y="28719"/>
                    <a:pt x="1282898" y="64145"/>
                  </a:cubicBezTo>
                  <a:lnTo>
                    <a:pt x="1282898" y="577304"/>
                  </a:lnTo>
                  <a:cubicBezTo>
                    <a:pt x="1282898" y="612730"/>
                    <a:pt x="1254179" y="641449"/>
                    <a:pt x="1218753" y="641449"/>
                  </a:cubicBezTo>
                  <a:lnTo>
                    <a:pt x="64145" y="641449"/>
                  </a:lnTo>
                  <a:cubicBezTo>
                    <a:pt x="28719" y="641449"/>
                    <a:pt x="0" y="612730"/>
                    <a:pt x="0" y="577304"/>
                  </a:cubicBezTo>
                  <a:lnTo>
                    <a:pt x="0" y="64145"/>
                  </a:lnTo>
                  <a:close/>
                </a:path>
              </a:pathLst>
            </a:custGeom>
            <a:solidFill>
              <a:srgbClr val="715978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6887" tIns="44187" rIns="56887" bIns="44187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2000" kern="1200" dirty="0"/>
                <a:t>Virus</a:t>
              </a:r>
              <a:endParaRPr lang="en-US" sz="2000" kern="1200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77E16C33-682C-4882-99B1-C6105AD66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42739" y="2550055"/>
              <a:ext cx="692161" cy="63888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1A6F5E-1155-45E4-A5A3-5D3972071279}"/>
              </a:ext>
            </a:extLst>
          </p:cNvPr>
          <p:cNvGrpSpPr/>
          <p:nvPr/>
        </p:nvGrpSpPr>
        <p:grpSpPr>
          <a:xfrm>
            <a:off x="4697061" y="2529178"/>
            <a:ext cx="2797879" cy="3841933"/>
            <a:chOff x="4796473" y="3513436"/>
            <a:chExt cx="2797879" cy="384193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4E2008A-878E-40DD-A32E-0B4590DF276F}"/>
                </a:ext>
              </a:extLst>
            </p:cNvPr>
            <p:cNvGrpSpPr/>
            <p:nvPr/>
          </p:nvGrpSpPr>
          <p:grpSpPr>
            <a:xfrm>
              <a:off x="4796473" y="3513436"/>
              <a:ext cx="2797879" cy="3841933"/>
              <a:chOff x="7924800" y="2415610"/>
              <a:chExt cx="2797879" cy="3841933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F40AD4-D03B-42E4-A1EA-DA944FFFA0DC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946334"/>
              </a:xfrm>
              <a:custGeom>
                <a:avLst/>
                <a:gdLst>
                  <a:gd name="connsiteX0" fmla="*/ 558811 w 3352800"/>
                  <a:gd name="connsiteY0" fmla="*/ 0 h 946334"/>
                  <a:gd name="connsiteX1" fmla="*/ 2793989 w 3352800"/>
                  <a:gd name="connsiteY1" fmla="*/ 0 h 946334"/>
                  <a:gd name="connsiteX2" fmla="*/ 3352800 w 3352800"/>
                  <a:gd name="connsiteY2" fmla="*/ 558811 h 946334"/>
                  <a:gd name="connsiteX3" fmla="*/ 3352800 w 3352800"/>
                  <a:gd name="connsiteY3" fmla="*/ 946334 h 946334"/>
                  <a:gd name="connsiteX4" fmla="*/ 0 w 3352800"/>
                  <a:gd name="connsiteY4" fmla="*/ 946334 h 946334"/>
                  <a:gd name="connsiteX5" fmla="*/ 0 w 3352800"/>
                  <a:gd name="connsiteY5" fmla="*/ 558811 h 946334"/>
                  <a:gd name="connsiteX6" fmla="*/ 558811 w 3352800"/>
                  <a:gd name="connsiteY6" fmla="*/ 0 h 946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2800" h="946334">
                    <a:moveTo>
                      <a:pt x="558811" y="0"/>
                    </a:moveTo>
                    <a:lnTo>
                      <a:pt x="2793989" y="0"/>
                    </a:lnTo>
                    <a:cubicBezTo>
                      <a:pt x="3102612" y="0"/>
                      <a:pt x="3352800" y="250188"/>
                      <a:pt x="3352800" y="558811"/>
                    </a:cubicBezTo>
                    <a:lnTo>
                      <a:pt x="3352800" y="946334"/>
                    </a:lnTo>
                    <a:lnTo>
                      <a:pt x="0" y="946334"/>
                    </a:lnTo>
                    <a:lnTo>
                      <a:pt x="0" y="558811"/>
                    </a:lnTo>
                    <a:cubicBezTo>
                      <a:pt x="0" y="250188"/>
                      <a:pt x="250188" y="0"/>
                      <a:pt x="558811" y="0"/>
                    </a:cubicBezTo>
                    <a:close/>
                  </a:path>
                </a:pathLst>
              </a:custGeom>
              <a:solidFill>
                <a:srgbClr val="1282A2"/>
              </a:solidFill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A3B23F6-E466-4909-9CFD-B57209B6D2E9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3841933"/>
              </a:xfrm>
              <a:prstGeom prst="roundRect">
                <a:avLst/>
              </a:prstGeom>
              <a:noFill/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282A2"/>
                    </a:solidFill>
                  </a:rPr>
                  <a:t>Replicates to other devices connected in the same network</a:t>
                </a:r>
                <a:endParaRPr lang="en-US" dirty="0">
                  <a:solidFill>
                    <a:srgbClr val="1282A2"/>
                  </a:solidFill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84400AD-454B-4E85-882E-9968BCBA68F7}"/>
                  </a:ext>
                </a:extLst>
              </p:cNvPr>
              <p:cNvSpPr/>
              <p:nvPr/>
            </p:nvSpPr>
            <p:spPr>
              <a:xfrm>
                <a:off x="8862255" y="5571744"/>
                <a:ext cx="922969" cy="438897"/>
              </a:xfrm>
              <a:custGeom>
                <a:avLst/>
                <a:gdLst>
                  <a:gd name="connsiteX0" fmla="*/ 0 w 1282898"/>
                  <a:gd name="connsiteY0" fmla="*/ 64145 h 641449"/>
                  <a:gd name="connsiteX1" fmla="*/ 64145 w 1282898"/>
                  <a:gd name="connsiteY1" fmla="*/ 0 h 641449"/>
                  <a:gd name="connsiteX2" fmla="*/ 1218753 w 1282898"/>
                  <a:gd name="connsiteY2" fmla="*/ 0 h 641449"/>
                  <a:gd name="connsiteX3" fmla="*/ 1282898 w 1282898"/>
                  <a:gd name="connsiteY3" fmla="*/ 64145 h 641449"/>
                  <a:gd name="connsiteX4" fmla="*/ 1282898 w 1282898"/>
                  <a:gd name="connsiteY4" fmla="*/ 577304 h 641449"/>
                  <a:gd name="connsiteX5" fmla="*/ 1218753 w 1282898"/>
                  <a:gd name="connsiteY5" fmla="*/ 641449 h 641449"/>
                  <a:gd name="connsiteX6" fmla="*/ 64145 w 1282898"/>
                  <a:gd name="connsiteY6" fmla="*/ 641449 h 641449"/>
                  <a:gd name="connsiteX7" fmla="*/ 0 w 1282898"/>
                  <a:gd name="connsiteY7" fmla="*/ 577304 h 641449"/>
                  <a:gd name="connsiteX8" fmla="*/ 0 w 1282898"/>
                  <a:gd name="connsiteY8" fmla="*/ 64145 h 64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2898" h="641449">
                    <a:moveTo>
                      <a:pt x="0" y="64145"/>
                    </a:moveTo>
                    <a:cubicBezTo>
                      <a:pt x="0" y="28719"/>
                      <a:pt x="28719" y="0"/>
                      <a:pt x="64145" y="0"/>
                    </a:cubicBezTo>
                    <a:lnTo>
                      <a:pt x="1218753" y="0"/>
                    </a:lnTo>
                    <a:cubicBezTo>
                      <a:pt x="1254179" y="0"/>
                      <a:pt x="1282898" y="28719"/>
                      <a:pt x="1282898" y="64145"/>
                    </a:cubicBezTo>
                    <a:lnTo>
                      <a:pt x="1282898" y="577304"/>
                    </a:lnTo>
                    <a:cubicBezTo>
                      <a:pt x="1282898" y="612730"/>
                      <a:pt x="1254179" y="641449"/>
                      <a:pt x="1218753" y="641449"/>
                    </a:cubicBezTo>
                    <a:lnTo>
                      <a:pt x="64145" y="641449"/>
                    </a:lnTo>
                    <a:cubicBezTo>
                      <a:pt x="28719" y="641449"/>
                      <a:pt x="0" y="612730"/>
                      <a:pt x="0" y="577304"/>
                    </a:cubicBezTo>
                    <a:lnTo>
                      <a:pt x="0" y="64145"/>
                    </a:lnTo>
                    <a:close/>
                  </a:path>
                </a:pathLst>
              </a:custGeom>
              <a:solidFill>
                <a:srgbClr val="1282A2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887" tIns="44187" rIns="56887" bIns="44187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2000" kern="1200" dirty="0" err="1"/>
                  <a:t>Worm</a:t>
                </a:r>
                <a:endParaRPr lang="en-US" sz="2000" kern="1200" dirty="0"/>
              </a:p>
            </p:txBody>
          </p:sp>
        </p:grp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F340FE87-16ED-4F42-A78A-244B1C9B3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43600" y="3845575"/>
              <a:ext cx="503626" cy="503626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18859EF-3F97-4FF3-889D-BB72DDDFFF5F}"/>
              </a:ext>
            </a:extLst>
          </p:cNvPr>
          <p:cNvGrpSpPr/>
          <p:nvPr/>
        </p:nvGrpSpPr>
        <p:grpSpPr>
          <a:xfrm>
            <a:off x="8740633" y="2514600"/>
            <a:ext cx="2797879" cy="3841933"/>
            <a:chOff x="4796473" y="3513436"/>
            <a:chExt cx="2797879" cy="3841933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7658CCF-890C-4EC2-89F6-F6AEB047F517}"/>
                </a:ext>
              </a:extLst>
            </p:cNvPr>
            <p:cNvGrpSpPr/>
            <p:nvPr/>
          </p:nvGrpSpPr>
          <p:grpSpPr>
            <a:xfrm>
              <a:off x="4796473" y="3513436"/>
              <a:ext cx="2797879" cy="3841933"/>
              <a:chOff x="7924800" y="2415610"/>
              <a:chExt cx="2797879" cy="3841933"/>
            </a:xfrm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F8688462-99A3-4CBB-AB64-A74A9369E872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946334"/>
              </a:xfrm>
              <a:custGeom>
                <a:avLst/>
                <a:gdLst>
                  <a:gd name="connsiteX0" fmla="*/ 558811 w 3352800"/>
                  <a:gd name="connsiteY0" fmla="*/ 0 h 946334"/>
                  <a:gd name="connsiteX1" fmla="*/ 2793989 w 3352800"/>
                  <a:gd name="connsiteY1" fmla="*/ 0 h 946334"/>
                  <a:gd name="connsiteX2" fmla="*/ 3352800 w 3352800"/>
                  <a:gd name="connsiteY2" fmla="*/ 558811 h 946334"/>
                  <a:gd name="connsiteX3" fmla="*/ 3352800 w 3352800"/>
                  <a:gd name="connsiteY3" fmla="*/ 946334 h 946334"/>
                  <a:gd name="connsiteX4" fmla="*/ 0 w 3352800"/>
                  <a:gd name="connsiteY4" fmla="*/ 946334 h 946334"/>
                  <a:gd name="connsiteX5" fmla="*/ 0 w 3352800"/>
                  <a:gd name="connsiteY5" fmla="*/ 558811 h 946334"/>
                  <a:gd name="connsiteX6" fmla="*/ 558811 w 3352800"/>
                  <a:gd name="connsiteY6" fmla="*/ 0 h 946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2800" h="946334">
                    <a:moveTo>
                      <a:pt x="558811" y="0"/>
                    </a:moveTo>
                    <a:lnTo>
                      <a:pt x="2793989" y="0"/>
                    </a:lnTo>
                    <a:cubicBezTo>
                      <a:pt x="3102612" y="0"/>
                      <a:pt x="3352800" y="250188"/>
                      <a:pt x="3352800" y="558811"/>
                    </a:cubicBezTo>
                    <a:lnTo>
                      <a:pt x="3352800" y="946334"/>
                    </a:lnTo>
                    <a:lnTo>
                      <a:pt x="0" y="946334"/>
                    </a:lnTo>
                    <a:lnTo>
                      <a:pt x="0" y="558811"/>
                    </a:lnTo>
                    <a:cubicBezTo>
                      <a:pt x="0" y="250188"/>
                      <a:pt x="250188" y="0"/>
                      <a:pt x="558811" y="0"/>
                    </a:cubicBezTo>
                    <a:close/>
                  </a:path>
                </a:pathLst>
              </a:custGeom>
              <a:solidFill>
                <a:srgbClr val="F55D3E"/>
              </a:solidFill>
              <a:ln w="57150">
                <a:solidFill>
                  <a:srgbClr val="F55D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4AF67F77-5988-4938-BCA2-E7D939515491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3841933"/>
              </a:xfrm>
              <a:prstGeom prst="roundRect">
                <a:avLst/>
              </a:prstGeom>
              <a:noFill/>
              <a:ln w="57150">
                <a:solidFill>
                  <a:srgbClr val="F55D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F55D3E"/>
                    </a:solidFill>
                  </a:rPr>
                  <a:t>Infiltrates a computer to spy on its users, stealing sensible information</a:t>
                </a:r>
                <a:endParaRPr lang="en-US" dirty="0">
                  <a:solidFill>
                    <a:srgbClr val="F55D3E"/>
                  </a:solidFill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B19BD09-FF05-47AA-A920-4F5C108D5188}"/>
                  </a:ext>
                </a:extLst>
              </p:cNvPr>
              <p:cNvSpPr/>
              <p:nvPr/>
            </p:nvSpPr>
            <p:spPr>
              <a:xfrm>
                <a:off x="8561739" y="5571744"/>
                <a:ext cx="1524000" cy="438897"/>
              </a:xfrm>
              <a:custGeom>
                <a:avLst/>
                <a:gdLst>
                  <a:gd name="connsiteX0" fmla="*/ 0 w 1282898"/>
                  <a:gd name="connsiteY0" fmla="*/ 64145 h 641449"/>
                  <a:gd name="connsiteX1" fmla="*/ 64145 w 1282898"/>
                  <a:gd name="connsiteY1" fmla="*/ 0 h 641449"/>
                  <a:gd name="connsiteX2" fmla="*/ 1218753 w 1282898"/>
                  <a:gd name="connsiteY2" fmla="*/ 0 h 641449"/>
                  <a:gd name="connsiteX3" fmla="*/ 1282898 w 1282898"/>
                  <a:gd name="connsiteY3" fmla="*/ 64145 h 641449"/>
                  <a:gd name="connsiteX4" fmla="*/ 1282898 w 1282898"/>
                  <a:gd name="connsiteY4" fmla="*/ 577304 h 641449"/>
                  <a:gd name="connsiteX5" fmla="*/ 1218753 w 1282898"/>
                  <a:gd name="connsiteY5" fmla="*/ 641449 h 641449"/>
                  <a:gd name="connsiteX6" fmla="*/ 64145 w 1282898"/>
                  <a:gd name="connsiteY6" fmla="*/ 641449 h 641449"/>
                  <a:gd name="connsiteX7" fmla="*/ 0 w 1282898"/>
                  <a:gd name="connsiteY7" fmla="*/ 577304 h 641449"/>
                  <a:gd name="connsiteX8" fmla="*/ 0 w 1282898"/>
                  <a:gd name="connsiteY8" fmla="*/ 64145 h 64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2898" h="641449">
                    <a:moveTo>
                      <a:pt x="0" y="64145"/>
                    </a:moveTo>
                    <a:cubicBezTo>
                      <a:pt x="0" y="28719"/>
                      <a:pt x="28719" y="0"/>
                      <a:pt x="64145" y="0"/>
                    </a:cubicBezTo>
                    <a:lnTo>
                      <a:pt x="1218753" y="0"/>
                    </a:lnTo>
                    <a:cubicBezTo>
                      <a:pt x="1254179" y="0"/>
                      <a:pt x="1282898" y="28719"/>
                      <a:pt x="1282898" y="64145"/>
                    </a:cubicBezTo>
                    <a:lnTo>
                      <a:pt x="1282898" y="577304"/>
                    </a:lnTo>
                    <a:cubicBezTo>
                      <a:pt x="1282898" y="612730"/>
                      <a:pt x="1254179" y="641449"/>
                      <a:pt x="1218753" y="641449"/>
                    </a:cubicBezTo>
                    <a:lnTo>
                      <a:pt x="64145" y="641449"/>
                    </a:lnTo>
                    <a:cubicBezTo>
                      <a:pt x="28719" y="641449"/>
                      <a:pt x="0" y="612730"/>
                      <a:pt x="0" y="577304"/>
                    </a:cubicBezTo>
                    <a:lnTo>
                      <a:pt x="0" y="64145"/>
                    </a:lnTo>
                    <a:close/>
                  </a:path>
                </a:pathLst>
              </a:custGeom>
              <a:solidFill>
                <a:srgbClr val="F55D3E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887" tIns="44187" rIns="56887" bIns="44187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2000" kern="1200" dirty="0"/>
                  <a:t>Spyware</a:t>
                </a:r>
                <a:endParaRPr lang="en-US" sz="2000" kern="1200" dirty="0"/>
              </a:p>
            </p:txBody>
          </p:sp>
        </p:grpSp>
        <p:pic>
          <p:nvPicPr>
            <p:cNvPr id="43" name="Graphic 42" descr="Detective">
              <a:extLst>
                <a:ext uri="{FF2B5EF4-FFF2-40B4-BE49-F238E27FC236}">
                  <a16:creationId xmlns:a16="http://schemas.microsoft.com/office/drawing/2014/main" id="{B3072247-67F3-4FF6-8567-CE43CC767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5943600" y="3845575"/>
              <a:ext cx="503626" cy="5036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687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E58D7-FE04-41D6-B9D1-6939C5609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Malware (</a:t>
            </a:r>
            <a:r>
              <a:rPr lang="es-MX" dirty="0" err="1"/>
              <a:t>Malicious</a:t>
            </a:r>
            <a:r>
              <a:rPr lang="es-MX" dirty="0"/>
              <a:t> Software)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FD89A2-56D4-4731-9974-4D805B74CB56}"/>
              </a:ext>
            </a:extLst>
          </p:cNvPr>
          <p:cNvGrpSpPr/>
          <p:nvPr/>
        </p:nvGrpSpPr>
        <p:grpSpPr>
          <a:xfrm>
            <a:off x="653488" y="1644467"/>
            <a:ext cx="2797879" cy="3841933"/>
            <a:chOff x="7924800" y="2415610"/>
            <a:chExt cx="2797879" cy="3841933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A2D4511-BC0F-4F91-B619-71557EEB18A6}"/>
                </a:ext>
              </a:extLst>
            </p:cNvPr>
            <p:cNvSpPr/>
            <p:nvPr/>
          </p:nvSpPr>
          <p:spPr>
            <a:xfrm>
              <a:off x="7924800" y="2415610"/>
              <a:ext cx="2797879" cy="946334"/>
            </a:xfrm>
            <a:custGeom>
              <a:avLst/>
              <a:gdLst>
                <a:gd name="connsiteX0" fmla="*/ 558811 w 3352800"/>
                <a:gd name="connsiteY0" fmla="*/ 0 h 946334"/>
                <a:gd name="connsiteX1" fmla="*/ 2793989 w 3352800"/>
                <a:gd name="connsiteY1" fmla="*/ 0 h 946334"/>
                <a:gd name="connsiteX2" fmla="*/ 3352800 w 3352800"/>
                <a:gd name="connsiteY2" fmla="*/ 558811 h 946334"/>
                <a:gd name="connsiteX3" fmla="*/ 3352800 w 3352800"/>
                <a:gd name="connsiteY3" fmla="*/ 946334 h 946334"/>
                <a:gd name="connsiteX4" fmla="*/ 0 w 3352800"/>
                <a:gd name="connsiteY4" fmla="*/ 946334 h 946334"/>
                <a:gd name="connsiteX5" fmla="*/ 0 w 3352800"/>
                <a:gd name="connsiteY5" fmla="*/ 558811 h 946334"/>
                <a:gd name="connsiteX6" fmla="*/ 558811 w 3352800"/>
                <a:gd name="connsiteY6" fmla="*/ 0 h 946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2800" h="946334">
                  <a:moveTo>
                    <a:pt x="558811" y="0"/>
                  </a:moveTo>
                  <a:lnTo>
                    <a:pt x="2793989" y="0"/>
                  </a:lnTo>
                  <a:cubicBezTo>
                    <a:pt x="3102612" y="0"/>
                    <a:pt x="3352800" y="250188"/>
                    <a:pt x="3352800" y="558811"/>
                  </a:cubicBezTo>
                  <a:lnTo>
                    <a:pt x="3352800" y="946334"/>
                  </a:lnTo>
                  <a:lnTo>
                    <a:pt x="0" y="946334"/>
                  </a:lnTo>
                  <a:lnTo>
                    <a:pt x="0" y="558811"/>
                  </a:lnTo>
                  <a:cubicBezTo>
                    <a:pt x="0" y="250188"/>
                    <a:pt x="250188" y="0"/>
                    <a:pt x="558811" y="0"/>
                  </a:cubicBezTo>
                  <a:close/>
                </a:path>
              </a:pathLst>
            </a:custGeom>
            <a:solidFill>
              <a:srgbClr val="715978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032F78C-7EC8-46EB-B6CB-A0BC6B2658BC}"/>
                </a:ext>
              </a:extLst>
            </p:cNvPr>
            <p:cNvSpPr/>
            <p:nvPr/>
          </p:nvSpPr>
          <p:spPr>
            <a:xfrm>
              <a:off x="7924800" y="2415610"/>
              <a:ext cx="2797879" cy="3841933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rgbClr val="715978"/>
                  </a:solidFill>
                </a:rPr>
                <a:t>Enters your computer disguised as an unoffensive file</a:t>
              </a:r>
              <a:endParaRPr lang="en-US" dirty="0">
                <a:solidFill>
                  <a:srgbClr val="715978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BAD9ABD-CEB2-4754-9B3B-E7CAF8489550}"/>
                </a:ext>
              </a:extLst>
            </p:cNvPr>
            <p:cNvSpPr/>
            <p:nvPr/>
          </p:nvSpPr>
          <p:spPr>
            <a:xfrm>
              <a:off x="8862255" y="5571744"/>
              <a:ext cx="922969" cy="438897"/>
            </a:xfrm>
            <a:custGeom>
              <a:avLst/>
              <a:gdLst>
                <a:gd name="connsiteX0" fmla="*/ 0 w 1282898"/>
                <a:gd name="connsiteY0" fmla="*/ 64145 h 641449"/>
                <a:gd name="connsiteX1" fmla="*/ 64145 w 1282898"/>
                <a:gd name="connsiteY1" fmla="*/ 0 h 641449"/>
                <a:gd name="connsiteX2" fmla="*/ 1218753 w 1282898"/>
                <a:gd name="connsiteY2" fmla="*/ 0 h 641449"/>
                <a:gd name="connsiteX3" fmla="*/ 1282898 w 1282898"/>
                <a:gd name="connsiteY3" fmla="*/ 64145 h 641449"/>
                <a:gd name="connsiteX4" fmla="*/ 1282898 w 1282898"/>
                <a:gd name="connsiteY4" fmla="*/ 577304 h 641449"/>
                <a:gd name="connsiteX5" fmla="*/ 1218753 w 1282898"/>
                <a:gd name="connsiteY5" fmla="*/ 641449 h 641449"/>
                <a:gd name="connsiteX6" fmla="*/ 64145 w 1282898"/>
                <a:gd name="connsiteY6" fmla="*/ 641449 h 641449"/>
                <a:gd name="connsiteX7" fmla="*/ 0 w 1282898"/>
                <a:gd name="connsiteY7" fmla="*/ 577304 h 641449"/>
                <a:gd name="connsiteX8" fmla="*/ 0 w 1282898"/>
                <a:gd name="connsiteY8" fmla="*/ 64145 h 64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2898" h="641449">
                  <a:moveTo>
                    <a:pt x="0" y="64145"/>
                  </a:moveTo>
                  <a:cubicBezTo>
                    <a:pt x="0" y="28719"/>
                    <a:pt x="28719" y="0"/>
                    <a:pt x="64145" y="0"/>
                  </a:cubicBezTo>
                  <a:lnTo>
                    <a:pt x="1218753" y="0"/>
                  </a:lnTo>
                  <a:cubicBezTo>
                    <a:pt x="1254179" y="0"/>
                    <a:pt x="1282898" y="28719"/>
                    <a:pt x="1282898" y="64145"/>
                  </a:cubicBezTo>
                  <a:lnTo>
                    <a:pt x="1282898" y="577304"/>
                  </a:lnTo>
                  <a:cubicBezTo>
                    <a:pt x="1282898" y="612730"/>
                    <a:pt x="1254179" y="641449"/>
                    <a:pt x="1218753" y="641449"/>
                  </a:cubicBezTo>
                  <a:lnTo>
                    <a:pt x="64145" y="641449"/>
                  </a:lnTo>
                  <a:cubicBezTo>
                    <a:pt x="28719" y="641449"/>
                    <a:pt x="0" y="612730"/>
                    <a:pt x="0" y="577304"/>
                  </a:cubicBezTo>
                  <a:lnTo>
                    <a:pt x="0" y="64145"/>
                  </a:lnTo>
                  <a:close/>
                </a:path>
              </a:pathLst>
            </a:custGeom>
            <a:solidFill>
              <a:srgbClr val="715978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6887" tIns="44187" rIns="56887" bIns="44187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2000" kern="1200" dirty="0" err="1"/>
                <a:t>Trojan</a:t>
              </a:r>
              <a:endParaRPr lang="en-US" sz="2000" kern="1200" dirty="0"/>
            </a:p>
          </p:txBody>
        </p:sp>
        <p:pic>
          <p:nvPicPr>
            <p:cNvPr id="12" name="Graphic 11" descr="Horse">
              <a:extLst>
                <a:ext uri="{FF2B5EF4-FFF2-40B4-BE49-F238E27FC236}">
                  <a16:creationId xmlns:a16="http://schemas.microsoft.com/office/drawing/2014/main" id="{77E16C33-682C-4882-99B1-C6105AD66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9004296" y="2550055"/>
              <a:ext cx="638887" cy="63888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1A6F5E-1155-45E4-A5A3-5D3972071279}"/>
              </a:ext>
            </a:extLst>
          </p:cNvPr>
          <p:cNvGrpSpPr/>
          <p:nvPr/>
        </p:nvGrpSpPr>
        <p:grpSpPr>
          <a:xfrm>
            <a:off x="4697061" y="1641090"/>
            <a:ext cx="2797879" cy="3841933"/>
            <a:chOff x="4796473" y="3513436"/>
            <a:chExt cx="2797879" cy="384193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4E2008A-878E-40DD-A32E-0B4590DF276F}"/>
                </a:ext>
              </a:extLst>
            </p:cNvPr>
            <p:cNvGrpSpPr/>
            <p:nvPr/>
          </p:nvGrpSpPr>
          <p:grpSpPr>
            <a:xfrm>
              <a:off x="4796473" y="3513436"/>
              <a:ext cx="2797879" cy="3841933"/>
              <a:chOff x="7924800" y="2415610"/>
              <a:chExt cx="2797879" cy="3841933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F40AD4-D03B-42E4-A1EA-DA944FFFA0DC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946334"/>
              </a:xfrm>
              <a:custGeom>
                <a:avLst/>
                <a:gdLst>
                  <a:gd name="connsiteX0" fmla="*/ 558811 w 3352800"/>
                  <a:gd name="connsiteY0" fmla="*/ 0 h 946334"/>
                  <a:gd name="connsiteX1" fmla="*/ 2793989 w 3352800"/>
                  <a:gd name="connsiteY1" fmla="*/ 0 h 946334"/>
                  <a:gd name="connsiteX2" fmla="*/ 3352800 w 3352800"/>
                  <a:gd name="connsiteY2" fmla="*/ 558811 h 946334"/>
                  <a:gd name="connsiteX3" fmla="*/ 3352800 w 3352800"/>
                  <a:gd name="connsiteY3" fmla="*/ 946334 h 946334"/>
                  <a:gd name="connsiteX4" fmla="*/ 0 w 3352800"/>
                  <a:gd name="connsiteY4" fmla="*/ 946334 h 946334"/>
                  <a:gd name="connsiteX5" fmla="*/ 0 w 3352800"/>
                  <a:gd name="connsiteY5" fmla="*/ 558811 h 946334"/>
                  <a:gd name="connsiteX6" fmla="*/ 558811 w 3352800"/>
                  <a:gd name="connsiteY6" fmla="*/ 0 h 946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2800" h="946334">
                    <a:moveTo>
                      <a:pt x="558811" y="0"/>
                    </a:moveTo>
                    <a:lnTo>
                      <a:pt x="2793989" y="0"/>
                    </a:lnTo>
                    <a:cubicBezTo>
                      <a:pt x="3102612" y="0"/>
                      <a:pt x="3352800" y="250188"/>
                      <a:pt x="3352800" y="558811"/>
                    </a:cubicBezTo>
                    <a:lnTo>
                      <a:pt x="3352800" y="946334"/>
                    </a:lnTo>
                    <a:lnTo>
                      <a:pt x="0" y="946334"/>
                    </a:lnTo>
                    <a:lnTo>
                      <a:pt x="0" y="558811"/>
                    </a:lnTo>
                    <a:cubicBezTo>
                      <a:pt x="0" y="250188"/>
                      <a:pt x="250188" y="0"/>
                      <a:pt x="558811" y="0"/>
                    </a:cubicBezTo>
                    <a:close/>
                  </a:path>
                </a:pathLst>
              </a:custGeom>
              <a:solidFill>
                <a:srgbClr val="1282A2"/>
              </a:solidFill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A3B23F6-E466-4909-9CFD-B57209B6D2E9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3841933"/>
              </a:xfrm>
              <a:prstGeom prst="roundRect">
                <a:avLst/>
              </a:prstGeom>
              <a:noFill/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282A2"/>
                    </a:solidFill>
                  </a:rPr>
                  <a:t>Blocks access to your computer until a ransom is payed</a:t>
                </a:r>
                <a:endParaRPr lang="en-US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84400AD-454B-4E85-882E-9968BCBA68F7}"/>
                  </a:ext>
                </a:extLst>
              </p:cNvPr>
              <p:cNvSpPr/>
              <p:nvPr/>
            </p:nvSpPr>
            <p:spPr>
              <a:xfrm>
                <a:off x="8418385" y="5571744"/>
                <a:ext cx="1752600" cy="438897"/>
              </a:xfrm>
              <a:custGeom>
                <a:avLst/>
                <a:gdLst>
                  <a:gd name="connsiteX0" fmla="*/ 0 w 1282898"/>
                  <a:gd name="connsiteY0" fmla="*/ 64145 h 641449"/>
                  <a:gd name="connsiteX1" fmla="*/ 64145 w 1282898"/>
                  <a:gd name="connsiteY1" fmla="*/ 0 h 641449"/>
                  <a:gd name="connsiteX2" fmla="*/ 1218753 w 1282898"/>
                  <a:gd name="connsiteY2" fmla="*/ 0 h 641449"/>
                  <a:gd name="connsiteX3" fmla="*/ 1282898 w 1282898"/>
                  <a:gd name="connsiteY3" fmla="*/ 64145 h 641449"/>
                  <a:gd name="connsiteX4" fmla="*/ 1282898 w 1282898"/>
                  <a:gd name="connsiteY4" fmla="*/ 577304 h 641449"/>
                  <a:gd name="connsiteX5" fmla="*/ 1218753 w 1282898"/>
                  <a:gd name="connsiteY5" fmla="*/ 641449 h 641449"/>
                  <a:gd name="connsiteX6" fmla="*/ 64145 w 1282898"/>
                  <a:gd name="connsiteY6" fmla="*/ 641449 h 641449"/>
                  <a:gd name="connsiteX7" fmla="*/ 0 w 1282898"/>
                  <a:gd name="connsiteY7" fmla="*/ 577304 h 641449"/>
                  <a:gd name="connsiteX8" fmla="*/ 0 w 1282898"/>
                  <a:gd name="connsiteY8" fmla="*/ 64145 h 64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2898" h="641449">
                    <a:moveTo>
                      <a:pt x="0" y="64145"/>
                    </a:moveTo>
                    <a:cubicBezTo>
                      <a:pt x="0" y="28719"/>
                      <a:pt x="28719" y="0"/>
                      <a:pt x="64145" y="0"/>
                    </a:cubicBezTo>
                    <a:lnTo>
                      <a:pt x="1218753" y="0"/>
                    </a:lnTo>
                    <a:cubicBezTo>
                      <a:pt x="1254179" y="0"/>
                      <a:pt x="1282898" y="28719"/>
                      <a:pt x="1282898" y="64145"/>
                    </a:cubicBezTo>
                    <a:lnTo>
                      <a:pt x="1282898" y="577304"/>
                    </a:lnTo>
                    <a:cubicBezTo>
                      <a:pt x="1282898" y="612730"/>
                      <a:pt x="1254179" y="641449"/>
                      <a:pt x="1218753" y="641449"/>
                    </a:cubicBezTo>
                    <a:lnTo>
                      <a:pt x="64145" y="641449"/>
                    </a:lnTo>
                    <a:cubicBezTo>
                      <a:pt x="28719" y="641449"/>
                      <a:pt x="0" y="612730"/>
                      <a:pt x="0" y="577304"/>
                    </a:cubicBezTo>
                    <a:lnTo>
                      <a:pt x="0" y="64145"/>
                    </a:lnTo>
                    <a:close/>
                  </a:path>
                </a:pathLst>
              </a:custGeom>
              <a:solidFill>
                <a:srgbClr val="1282A2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887" tIns="44187" rIns="56887" bIns="44187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2000" kern="1200" dirty="0" err="1"/>
                  <a:t>Ransomware</a:t>
                </a:r>
                <a:endParaRPr lang="en-US" sz="2000" kern="1200" dirty="0"/>
              </a:p>
            </p:txBody>
          </p:sp>
        </p:grpSp>
        <p:pic>
          <p:nvPicPr>
            <p:cNvPr id="16" name="Graphic 15" descr="Lock">
              <a:extLst>
                <a:ext uri="{FF2B5EF4-FFF2-40B4-BE49-F238E27FC236}">
                  <a16:creationId xmlns:a16="http://schemas.microsoft.com/office/drawing/2014/main" id="{F340FE87-16ED-4F42-A78A-244B1C9B3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879006" y="3716389"/>
              <a:ext cx="632812" cy="632812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18859EF-3F97-4FF3-889D-BB72DDDFFF5F}"/>
              </a:ext>
            </a:extLst>
          </p:cNvPr>
          <p:cNvGrpSpPr/>
          <p:nvPr/>
        </p:nvGrpSpPr>
        <p:grpSpPr>
          <a:xfrm>
            <a:off x="8740633" y="1641089"/>
            <a:ext cx="2797879" cy="3841933"/>
            <a:chOff x="4796473" y="3513436"/>
            <a:chExt cx="2797879" cy="3841933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7658CCF-890C-4EC2-89F6-F6AEB047F517}"/>
                </a:ext>
              </a:extLst>
            </p:cNvPr>
            <p:cNvGrpSpPr/>
            <p:nvPr/>
          </p:nvGrpSpPr>
          <p:grpSpPr>
            <a:xfrm>
              <a:off x="4796473" y="3513436"/>
              <a:ext cx="2797879" cy="3841933"/>
              <a:chOff x="7924800" y="2415610"/>
              <a:chExt cx="2797879" cy="3841933"/>
            </a:xfrm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F8688462-99A3-4CBB-AB64-A74A9369E872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946334"/>
              </a:xfrm>
              <a:custGeom>
                <a:avLst/>
                <a:gdLst>
                  <a:gd name="connsiteX0" fmla="*/ 558811 w 3352800"/>
                  <a:gd name="connsiteY0" fmla="*/ 0 h 946334"/>
                  <a:gd name="connsiteX1" fmla="*/ 2793989 w 3352800"/>
                  <a:gd name="connsiteY1" fmla="*/ 0 h 946334"/>
                  <a:gd name="connsiteX2" fmla="*/ 3352800 w 3352800"/>
                  <a:gd name="connsiteY2" fmla="*/ 558811 h 946334"/>
                  <a:gd name="connsiteX3" fmla="*/ 3352800 w 3352800"/>
                  <a:gd name="connsiteY3" fmla="*/ 946334 h 946334"/>
                  <a:gd name="connsiteX4" fmla="*/ 0 w 3352800"/>
                  <a:gd name="connsiteY4" fmla="*/ 946334 h 946334"/>
                  <a:gd name="connsiteX5" fmla="*/ 0 w 3352800"/>
                  <a:gd name="connsiteY5" fmla="*/ 558811 h 946334"/>
                  <a:gd name="connsiteX6" fmla="*/ 558811 w 3352800"/>
                  <a:gd name="connsiteY6" fmla="*/ 0 h 946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2800" h="946334">
                    <a:moveTo>
                      <a:pt x="558811" y="0"/>
                    </a:moveTo>
                    <a:lnTo>
                      <a:pt x="2793989" y="0"/>
                    </a:lnTo>
                    <a:cubicBezTo>
                      <a:pt x="3102612" y="0"/>
                      <a:pt x="3352800" y="250188"/>
                      <a:pt x="3352800" y="558811"/>
                    </a:cubicBezTo>
                    <a:lnTo>
                      <a:pt x="3352800" y="946334"/>
                    </a:lnTo>
                    <a:lnTo>
                      <a:pt x="0" y="946334"/>
                    </a:lnTo>
                    <a:lnTo>
                      <a:pt x="0" y="558811"/>
                    </a:lnTo>
                    <a:cubicBezTo>
                      <a:pt x="0" y="250188"/>
                      <a:pt x="250188" y="0"/>
                      <a:pt x="558811" y="0"/>
                    </a:cubicBezTo>
                    <a:close/>
                  </a:path>
                </a:pathLst>
              </a:custGeom>
              <a:solidFill>
                <a:srgbClr val="F55D3E"/>
              </a:solidFill>
              <a:ln w="57150">
                <a:solidFill>
                  <a:srgbClr val="F55D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4AF67F77-5988-4938-BCA2-E7D939515491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3841933"/>
              </a:xfrm>
              <a:prstGeom prst="roundRect">
                <a:avLst/>
              </a:prstGeom>
              <a:noFill/>
              <a:ln w="57150">
                <a:solidFill>
                  <a:srgbClr val="F55D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F55D3E"/>
                    </a:solidFill>
                  </a:rPr>
                  <a:t>Displays unwanted pubilicity while the computer is operated</a:t>
                </a:r>
                <a:endParaRPr lang="en-US" dirty="0">
                  <a:solidFill>
                    <a:srgbClr val="F55D3E"/>
                  </a:solidFill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B19BD09-FF05-47AA-A920-4F5C108D5188}"/>
                  </a:ext>
                </a:extLst>
              </p:cNvPr>
              <p:cNvSpPr/>
              <p:nvPr/>
            </p:nvSpPr>
            <p:spPr>
              <a:xfrm>
                <a:off x="8561739" y="5571744"/>
                <a:ext cx="1524000" cy="438897"/>
              </a:xfrm>
              <a:custGeom>
                <a:avLst/>
                <a:gdLst>
                  <a:gd name="connsiteX0" fmla="*/ 0 w 1282898"/>
                  <a:gd name="connsiteY0" fmla="*/ 64145 h 641449"/>
                  <a:gd name="connsiteX1" fmla="*/ 64145 w 1282898"/>
                  <a:gd name="connsiteY1" fmla="*/ 0 h 641449"/>
                  <a:gd name="connsiteX2" fmla="*/ 1218753 w 1282898"/>
                  <a:gd name="connsiteY2" fmla="*/ 0 h 641449"/>
                  <a:gd name="connsiteX3" fmla="*/ 1282898 w 1282898"/>
                  <a:gd name="connsiteY3" fmla="*/ 64145 h 641449"/>
                  <a:gd name="connsiteX4" fmla="*/ 1282898 w 1282898"/>
                  <a:gd name="connsiteY4" fmla="*/ 577304 h 641449"/>
                  <a:gd name="connsiteX5" fmla="*/ 1218753 w 1282898"/>
                  <a:gd name="connsiteY5" fmla="*/ 641449 h 641449"/>
                  <a:gd name="connsiteX6" fmla="*/ 64145 w 1282898"/>
                  <a:gd name="connsiteY6" fmla="*/ 641449 h 641449"/>
                  <a:gd name="connsiteX7" fmla="*/ 0 w 1282898"/>
                  <a:gd name="connsiteY7" fmla="*/ 577304 h 641449"/>
                  <a:gd name="connsiteX8" fmla="*/ 0 w 1282898"/>
                  <a:gd name="connsiteY8" fmla="*/ 64145 h 64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2898" h="641449">
                    <a:moveTo>
                      <a:pt x="0" y="64145"/>
                    </a:moveTo>
                    <a:cubicBezTo>
                      <a:pt x="0" y="28719"/>
                      <a:pt x="28719" y="0"/>
                      <a:pt x="64145" y="0"/>
                    </a:cubicBezTo>
                    <a:lnTo>
                      <a:pt x="1218753" y="0"/>
                    </a:lnTo>
                    <a:cubicBezTo>
                      <a:pt x="1254179" y="0"/>
                      <a:pt x="1282898" y="28719"/>
                      <a:pt x="1282898" y="64145"/>
                    </a:cubicBezTo>
                    <a:lnTo>
                      <a:pt x="1282898" y="577304"/>
                    </a:lnTo>
                    <a:cubicBezTo>
                      <a:pt x="1282898" y="612730"/>
                      <a:pt x="1254179" y="641449"/>
                      <a:pt x="1218753" y="641449"/>
                    </a:cubicBezTo>
                    <a:lnTo>
                      <a:pt x="64145" y="641449"/>
                    </a:lnTo>
                    <a:cubicBezTo>
                      <a:pt x="28719" y="641449"/>
                      <a:pt x="0" y="612730"/>
                      <a:pt x="0" y="577304"/>
                    </a:cubicBezTo>
                    <a:lnTo>
                      <a:pt x="0" y="64145"/>
                    </a:lnTo>
                    <a:close/>
                  </a:path>
                </a:pathLst>
              </a:custGeom>
              <a:solidFill>
                <a:srgbClr val="F55D3E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887" tIns="44187" rIns="56887" bIns="44187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2000" kern="1200" dirty="0"/>
                  <a:t>Adware</a:t>
                </a:r>
                <a:endParaRPr lang="en-US" sz="2000" kern="1200" dirty="0"/>
              </a:p>
            </p:txBody>
          </p:sp>
        </p:grpSp>
        <p:pic>
          <p:nvPicPr>
            <p:cNvPr id="43" name="Graphic 42" descr="Target Audience">
              <a:extLst>
                <a:ext uri="{FF2B5EF4-FFF2-40B4-BE49-F238E27FC236}">
                  <a16:creationId xmlns:a16="http://schemas.microsoft.com/office/drawing/2014/main" id="{B3072247-67F3-4FF6-8567-CE43CC767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5879007" y="3716390"/>
              <a:ext cx="632811" cy="632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649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E58D7-FE04-41D6-B9D1-6939C5609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Malware (</a:t>
            </a:r>
            <a:r>
              <a:rPr lang="es-MX" dirty="0" err="1"/>
              <a:t>Malicious</a:t>
            </a:r>
            <a:r>
              <a:rPr lang="es-MX" dirty="0"/>
              <a:t> Software)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FD89A2-56D4-4731-9974-4D805B74CB56}"/>
              </a:ext>
            </a:extLst>
          </p:cNvPr>
          <p:cNvGrpSpPr/>
          <p:nvPr/>
        </p:nvGrpSpPr>
        <p:grpSpPr>
          <a:xfrm>
            <a:off x="653488" y="1603577"/>
            <a:ext cx="2797879" cy="3841933"/>
            <a:chOff x="7924800" y="2415610"/>
            <a:chExt cx="2797879" cy="3841933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A2D4511-BC0F-4F91-B619-71557EEB18A6}"/>
                </a:ext>
              </a:extLst>
            </p:cNvPr>
            <p:cNvSpPr/>
            <p:nvPr/>
          </p:nvSpPr>
          <p:spPr>
            <a:xfrm>
              <a:off x="7924800" y="2415610"/>
              <a:ext cx="2797879" cy="946334"/>
            </a:xfrm>
            <a:custGeom>
              <a:avLst/>
              <a:gdLst>
                <a:gd name="connsiteX0" fmla="*/ 558811 w 3352800"/>
                <a:gd name="connsiteY0" fmla="*/ 0 h 946334"/>
                <a:gd name="connsiteX1" fmla="*/ 2793989 w 3352800"/>
                <a:gd name="connsiteY1" fmla="*/ 0 h 946334"/>
                <a:gd name="connsiteX2" fmla="*/ 3352800 w 3352800"/>
                <a:gd name="connsiteY2" fmla="*/ 558811 h 946334"/>
                <a:gd name="connsiteX3" fmla="*/ 3352800 w 3352800"/>
                <a:gd name="connsiteY3" fmla="*/ 946334 h 946334"/>
                <a:gd name="connsiteX4" fmla="*/ 0 w 3352800"/>
                <a:gd name="connsiteY4" fmla="*/ 946334 h 946334"/>
                <a:gd name="connsiteX5" fmla="*/ 0 w 3352800"/>
                <a:gd name="connsiteY5" fmla="*/ 558811 h 946334"/>
                <a:gd name="connsiteX6" fmla="*/ 558811 w 3352800"/>
                <a:gd name="connsiteY6" fmla="*/ 0 h 946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2800" h="946334">
                  <a:moveTo>
                    <a:pt x="558811" y="0"/>
                  </a:moveTo>
                  <a:lnTo>
                    <a:pt x="2793989" y="0"/>
                  </a:lnTo>
                  <a:cubicBezTo>
                    <a:pt x="3102612" y="0"/>
                    <a:pt x="3352800" y="250188"/>
                    <a:pt x="3352800" y="558811"/>
                  </a:cubicBezTo>
                  <a:lnTo>
                    <a:pt x="3352800" y="946334"/>
                  </a:lnTo>
                  <a:lnTo>
                    <a:pt x="0" y="946334"/>
                  </a:lnTo>
                  <a:lnTo>
                    <a:pt x="0" y="558811"/>
                  </a:lnTo>
                  <a:cubicBezTo>
                    <a:pt x="0" y="250188"/>
                    <a:pt x="250188" y="0"/>
                    <a:pt x="558811" y="0"/>
                  </a:cubicBezTo>
                  <a:close/>
                </a:path>
              </a:pathLst>
            </a:custGeom>
            <a:solidFill>
              <a:srgbClr val="715978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032F78C-7EC8-46EB-B6CB-A0BC6B2658BC}"/>
                </a:ext>
              </a:extLst>
            </p:cNvPr>
            <p:cNvSpPr/>
            <p:nvPr/>
          </p:nvSpPr>
          <p:spPr>
            <a:xfrm>
              <a:off x="7924800" y="2415610"/>
              <a:ext cx="2797879" cy="3841933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rgbClr val="715978"/>
                  </a:solidFill>
                </a:rPr>
                <a:t>Logs and stores all </a:t>
              </a:r>
              <a:endParaRPr lang="en-US" dirty="0">
                <a:solidFill>
                  <a:srgbClr val="715978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BAD9ABD-CEB2-4754-9B3B-E7CAF8489550}"/>
                </a:ext>
              </a:extLst>
            </p:cNvPr>
            <p:cNvSpPr/>
            <p:nvPr/>
          </p:nvSpPr>
          <p:spPr>
            <a:xfrm>
              <a:off x="8414312" y="5571744"/>
              <a:ext cx="1676399" cy="438897"/>
            </a:xfrm>
            <a:custGeom>
              <a:avLst/>
              <a:gdLst>
                <a:gd name="connsiteX0" fmla="*/ 0 w 1282898"/>
                <a:gd name="connsiteY0" fmla="*/ 64145 h 641449"/>
                <a:gd name="connsiteX1" fmla="*/ 64145 w 1282898"/>
                <a:gd name="connsiteY1" fmla="*/ 0 h 641449"/>
                <a:gd name="connsiteX2" fmla="*/ 1218753 w 1282898"/>
                <a:gd name="connsiteY2" fmla="*/ 0 h 641449"/>
                <a:gd name="connsiteX3" fmla="*/ 1282898 w 1282898"/>
                <a:gd name="connsiteY3" fmla="*/ 64145 h 641449"/>
                <a:gd name="connsiteX4" fmla="*/ 1282898 w 1282898"/>
                <a:gd name="connsiteY4" fmla="*/ 577304 h 641449"/>
                <a:gd name="connsiteX5" fmla="*/ 1218753 w 1282898"/>
                <a:gd name="connsiteY5" fmla="*/ 641449 h 641449"/>
                <a:gd name="connsiteX6" fmla="*/ 64145 w 1282898"/>
                <a:gd name="connsiteY6" fmla="*/ 641449 h 641449"/>
                <a:gd name="connsiteX7" fmla="*/ 0 w 1282898"/>
                <a:gd name="connsiteY7" fmla="*/ 577304 h 641449"/>
                <a:gd name="connsiteX8" fmla="*/ 0 w 1282898"/>
                <a:gd name="connsiteY8" fmla="*/ 64145 h 64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2898" h="641449">
                  <a:moveTo>
                    <a:pt x="0" y="64145"/>
                  </a:moveTo>
                  <a:cubicBezTo>
                    <a:pt x="0" y="28719"/>
                    <a:pt x="28719" y="0"/>
                    <a:pt x="64145" y="0"/>
                  </a:cubicBezTo>
                  <a:lnTo>
                    <a:pt x="1218753" y="0"/>
                  </a:lnTo>
                  <a:cubicBezTo>
                    <a:pt x="1254179" y="0"/>
                    <a:pt x="1282898" y="28719"/>
                    <a:pt x="1282898" y="64145"/>
                  </a:cubicBezTo>
                  <a:lnTo>
                    <a:pt x="1282898" y="577304"/>
                  </a:lnTo>
                  <a:cubicBezTo>
                    <a:pt x="1282898" y="612730"/>
                    <a:pt x="1254179" y="641449"/>
                    <a:pt x="1218753" y="641449"/>
                  </a:cubicBezTo>
                  <a:lnTo>
                    <a:pt x="64145" y="641449"/>
                  </a:lnTo>
                  <a:cubicBezTo>
                    <a:pt x="28719" y="641449"/>
                    <a:pt x="0" y="612730"/>
                    <a:pt x="0" y="577304"/>
                  </a:cubicBezTo>
                  <a:lnTo>
                    <a:pt x="0" y="64145"/>
                  </a:lnTo>
                  <a:close/>
                </a:path>
              </a:pathLst>
            </a:custGeom>
            <a:solidFill>
              <a:srgbClr val="715978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6887" tIns="44187" rIns="56887" bIns="44187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2000" kern="1200" dirty="0" err="1"/>
                <a:t>Keylogger</a:t>
              </a:r>
              <a:endParaRPr lang="en-US" sz="2000" kern="1200" dirty="0"/>
            </a:p>
          </p:txBody>
        </p:sp>
        <p:pic>
          <p:nvPicPr>
            <p:cNvPr id="12" name="Graphic 11" descr="Key">
              <a:extLst>
                <a:ext uri="{FF2B5EF4-FFF2-40B4-BE49-F238E27FC236}">
                  <a16:creationId xmlns:a16="http://schemas.microsoft.com/office/drawing/2014/main" id="{77E16C33-682C-4882-99B1-C6105AD66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9004296" y="2550055"/>
              <a:ext cx="638887" cy="63888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1A6F5E-1155-45E4-A5A3-5D3972071279}"/>
              </a:ext>
            </a:extLst>
          </p:cNvPr>
          <p:cNvGrpSpPr/>
          <p:nvPr/>
        </p:nvGrpSpPr>
        <p:grpSpPr>
          <a:xfrm>
            <a:off x="4307016" y="1600200"/>
            <a:ext cx="2797879" cy="3841933"/>
            <a:chOff x="4796473" y="3513436"/>
            <a:chExt cx="2797879" cy="384193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4E2008A-878E-40DD-A32E-0B4590DF276F}"/>
                </a:ext>
              </a:extLst>
            </p:cNvPr>
            <p:cNvGrpSpPr/>
            <p:nvPr/>
          </p:nvGrpSpPr>
          <p:grpSpPr>
            <a:xfrm>
              <a:off x="4796473" y="3513436"/>
              <a:ext cx="2797879" cy="3841933"/>
              <a:chOff x="7924800" y="2415610"/>
              <a:chExt cx="2797879" cy="3841933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F40AD4-D03B-42E4-A1EA-DA944FFFA0DC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946334"/>
              </a:xfrm>
              <a:custGeom>
                <a:avLst/>
                <a:gdLst>
                  <a:gd name="connsiteX0" fmla="*/ 558811 w 3352800"/>
                  <a:gd name="connsiteY0" fmla="*/ 0 h 946334"/>
                  <a:gd name="connsiteX1" fmla="*/ 2793989 w 3352800"/>
                  <a:gd name="connsiteY1" fmla="*/ 0 h 946334"/>
                  <a:gd name="connsiteX2" fmla="*/ 3352800 w 3352800"/>
                  <a:gd name="connsiteY2" fmla="*/ 558811 h 946334"/>
                  <a:gd name="connsiteX3" fmla="*/ 3352800 w 3352800"/>
                  <a:gd name="connsiteY3" fmla="*/ 946334 h 946334"/>
                  <a:gd name="connsiteX4" fmla="*/ 0 w 3352800"/>
                  <a:gd name="connsiteY4" fmla="*/ 946334 h 946334"/>
                  <a:gd name="connsiteX5" fmla="*/ 0 w 3352800"/>
                  <a:gd name="connsiteY5" fmla="*/ 558811 h 946334"/>
                  <a:gd name="connsiteX6" fmla="*/ 558811 w 3352800"/>
                  <a:gd name="connsiteY6" fmla="*/ 0 h 946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2800" h="946334">
                    <a:moveTo>
                      <a:pt x="558811" y="0"/>
                    </a:moveTo>
                    <a:lnTo>
                      <a:pt x="2793989" y="0"/>
                    </a:lnTo>
                    <a:cubicBezTo>
                      <a:pt x="3102612" y="0"/>
                      <a:pt x="3352800" y="250188"/>
                      <a:pt x="3352800" y="558811"/>
                    </a:cubicBezTo>
                    <a:lnTo>
                      <a:pt x="3352800" y="946334"/>
                    </a:lnTo>
                    <a:lnTo>
                      <a:pt x="0" y="946334"/>
                    </a:lnTo>
                    <a:lnTo>
                      <a:pt x="0" y="558811"/>
                    </a:lnTo>
                    <a:cubicBezTo>
                      <a:pt x="0" y="250188"/>
                      <a:pt x="250188" y="0"/>
                      <a:pt x="558811" y="0"/>
                    </a:cubicBezTo>
                    <a:close/>
                  </a:path>
                </a:pathLst>
              </a:custGeom>
              <a:solidFill>
                <a:srgbClr val="1282A2"/>
              </a:solidFill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A3B23F6-E466-4909-9CFD-B57209B6D2E9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3841933"/>
              </a:xfrm>
              <a:prstGeom prst="roundRect">
                <a:avLst/>
              </a:prstGeom>
              <a:noFill/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282A2"/>
                    </a:solidFill>
                  </a:rPr>
                  <a:t>Gains admin access to a a device, allowing it to install other malicious software</a:t>
                </a:r>
                <a:endParaRPr lang="en-US" dirty="0">
                  <a:solidFill>
                    <a:srgbClr val="1282A2"/>
                  </a:solidFill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84400AD-454B-4E85-882E-9968BCBA68F7}"/>
                  </a:ext>
                </a:extLst>
              </p:cNvPr>
              <p:cNvSpPr/>
              <p:nvPr/>
            </p:nvSpPr>
            <p:spPr>
              <a:xfrm>
                <a:off x="8418385" y="5571744"/>
                <a:ext cx="1752600" cy="438897"/>
              </a:xfrm>
              <a:custGeom>
                <a:avLst/>
                <a:gdLst>
                  <a:gd name="connsiteX0" fmla="*/ 0 w 1282898"/>
                  <a:gd name="connsiteY0" fmla="*/ 64145 h 641449"/>
                  <a:gd name="connsiteX1" fmla="*/ 64145 w 1282898"/>
                  <a:gd name="connsiteY1" fmla="*/ 0 h 641449"/>
                  <a:gd name="connsiteX2" fmla="*/ 1218753 w 1282898"/>
                  <a:gd name="connsiteY2" fmla="*/ 0 h 641449"/>
                  <a:gd name="connsiteX3" fmla="*/ 1282898 w 1282898"/>
                  <a:gd name="connsiteY3" fmla="*/ 64145 h 641449"/>
                  <a:gd name="connsiteX4" fmla="*/ 1282898 w 1282898"/>
                  <a:gd name="connsiteY4" fmla="*/ 577304 h 641449"/>
                  <a:gd name="connsiteX5" fmla="*/ 1218753 w 1282898"/>
                  <a:gd name="connsiteY5" fmla="*/ 641449 h 641449"/>
                  <a:gd name="connsiteX6" fmla="*/ 64145 w 1282898"/>
                  <a:gd name="connsiteY6" fmla="*/ 641449 h 641449"/>
                  <a:gd name="connsiteX7" fmla="*/ 0 w 1282898"/>
                  <a:gd name="connsiteY7" fmla="*/ 577304 h 641449"/>
                  <a:gd name="connsiteX8" fmla="*/ 0 w 1282898"/>
                  <a:gd name="connsiteY8" fmla="*/ 64145 h 64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2898" h="641449">
                    <a:moveTo>
                      <a:pt x="0" y="64145"/>
                    </a:moveTo>
                    <a:cubicBezTo>
                      <a:pt x="0" y="28719"/>
                      <a:pt x="28719" y="0"/>
                      <a:pt x="64145" y="0"/>
                    </a:cubicBezTo>
                    <a:lnTo>
                      <a:pt x="1218753" y="0"/>
                    </a:lnTo>
                    <a:cubicBezTo>
                      <a:pt x="1254179" y="0"/>
                      <a:pt x="1282898" y="28719"/>
                      <a:pt x="1282898" y="64145"/>
                    </a:cubicBezTo>
                    <a:lnTo>
                      <a:pt x="1282898" y="577304"/>
                    </a:lnTo>
                    <a:cubicBezTo>
                      <a:pt x="1282898" y="612730"/>
                      <a:pt x="1254179" y="641449"/>
                      <a:pt x="1218753" y="641449"/>
                    </a:cubicBezTo>
                    <a:lnTo>
                      <a:pt x="64145" y="641449"/>
                    </a:lnTo>
                    <a:cubicBezTo>
                      <a:pt x="28719" y="641449"/>
                      <a:pt x="0" y="612730"/>
                      <a:pt x="0" y="577304"/>
                    </a:cubicBezTo>
                    <a:lnTo>
                      <a:pt x="0" y="64145"/>
                    </a:lnTo>
                    <a:close/>
                  </a:path>
                </a:pathLst>
              </a:custGeom>
              <a:solidFill>
                <a:srgbClr val="1282A2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887" tIns="44187" rIns="56887" bIns="44187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2000" kern="1200" dirty="0" err="1"/>
                  <a:t>Rootkit</a:t>
                </a:r>
                <a:endParaRPr lang="en-US" sz="2000" kern="1200" dirty="0"/>
              </a:p>
            </p:txBody>
          </p:sp>
        </p:grpSp>
        <p:pic>
          <p:nvPicPr>
            <p:cNvPr id="16" name="Graphic 15" descr="Robot">
              <a:extLst>
                <a:ext uri="{FF2B5EF4-FFF2-40B4-BE49-F238E27FC236}">
                  <a16:creationId xmlns:a16="http://schemas.microsoft.com/office/drawing/2014/main" id="{F340FE87-16ED-4F42-A78A-244B1C9B3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836384" y="3651258"/>
              <a:ext cx="718057" cy="7180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87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61A263B-389A-47E1-9F2D-8CE3C4C6AF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74"/>
          <a:stretch/>
        </p:blipFill>
        <p:spPr>
          <a:xfrm>
            <a:off x="1219200" y="2286000"/>
            <a:ext cx="9144000" cy="2717533"/>
          </a:xfrm>
          <a:prstGeom prst="rect">
            <a:avLst/>
          </a:prstGeom>
          <a:solidFill>
            <a:srgbClr val="9C7CA5"/>
          </a:solidFill>
        </p:spPr>
      </p:pic>
    </p:spTree>
    <p:extLst>
      <p:ext uri="{BB962C8B-B14F-4D97-AF65-F5344CB8AC3E}">
        <p14:creationId xmlns:p14="http://schemas.microsoft.com/office/powerpoint/2010/main" val="1570434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D1262259-8BEF-43B0-B274-985F98299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8640" y="457200"/>
            <a:ext cx="1133856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0552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Informatica 1">
      <a:dk1>
        <a:sysClr val="windowText" lastClr="000000"/>
      </a:dk1>
      <a:lt1>
        <a:sysClr val="window" lastClr="FFFFFF"/>
      </a:lt1>
      <a:dk2>
        <a:srgbClr val="FEFCFB"/>
      </a:dk2>
      <a:lt2>
        <a:srgbClr val="F55D3E"/>
      </a:lt2>
      <a:accent1>
        <a:srgbClr val="9C7CA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nformatica 1">
      <a:majorFont>
        <a:latin typeface="Rokkitt"/>
        <a:ea typeface=""/>
        <a:cs typeface=""/>
      </a:majorFont>
      <a:minorFont>
        <a:latin typeface="Rub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4258</TotalTime>
  <Words>1407</Words>
  <Application>Microsoft Macintosh PowerPoint</Application>
  <PresentationFormat>Widescreen</PresentationFormat>
  <Paragraphs>249</Paragraphs>
  <Slides>84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0" baseType="lpstr">
      <vt:lpstr>Arial</vt:lpstr>
      <vt:lpstr>Rubik</vt:lpstr>
      <vt:lpstr>Rokkitt</vt:lpstr>
      <vt:lpstr>Calibri</vt:lpstr>
      <vt:lpstr>Cambria Math</vt:lpstr>
      <vt:lpstr>Office Theme</vt:lpstr>
      <vt:lpstr>Topic 1</vt:lpstr>
      <vt:lpstr>In January 2018, Apple published this TV spot showing its vision of the future…</vt:lpstr>
      <vt:lpstr>PowerPoint Presentation</vt:lpstr>
      <vt:lpstr>What’s a computer?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 computer?</vt:lpstr>
      <vt:lpstr>What is a computer?</vt:lpstr>
      <vt:lpstr>What is a computer?</vt:lpstr>
      <vt:lpstr>What is a computer?</vt:lpstr>
      <vt:lpstr>Hardware and Software</vt:lpstr>
      <vt:lpstr>Harvard Mark I – 1944</vt:lpstr>
      <vt:lpstr>Hardware</vt:lpstr>
      <vt:lpstr>Hardware: Anything in a computer that you can touch</vt:lpstr>
      <vt:lpstr>1. Motherboard</vt:lpstr>
      <vt:lpstr>1. Motherboard</vt:lpstr>
      <vt:lpstr>PowerPoint Presentation</vt:lpstr>
      <vt:lpstr>1. Motherboard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Von Neumann computer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</vt:lpstr>
      <vt:lpstr>PowerPoint Presentation</vt:lpstr>
      <vt:lpstr>Software</vt:lpstr>
      <vt:lpstr>System software</vt:lpstr>
      <vt:lpstr>PowerPoint Presentation</vt:lpstr>
      <vt:lpstr>System Software – Operating Systems</vt:lpstr>
      <vt:lpstr>Task Manager</vt:lpstr>
      <vt:lpstr>Task Manager</vt:lpstr>
      <vt:lpstr>File Manager</vt:lpstr>
      <vt:lpstr>File Manager</vt:lpstr>
      <vt:lpstr>File Manager</vt:lpstr>
      <vt:lpstr>Memory Manager</vt:lpstr>
      <vt:lpstr>Memory Manager</vt:lpstr>
      <vt:lpstr>Device Manager</vt:lpstr>
      <vt:lpstr>Device Manager</vt:lpstr>
      <vt:lpstr>Device Manager</vt:lpstr>
      <vt:lpstr>Application Software</vt:lpstr>
      <vt:lpstr>PowerPoint Presentation</vt:lpstr>
      <vt:lpstr>Application Software</vt:lpstr>
      <vt:lpstr>PowerPoint Presentation</vt:lpstr>
      <vt:lpstr>Malware (Malicious Software)</vt:lpstr>
      <vt:lpstr>Malware (Malicious Software)</vt:lpstr>
      <vt:lpstr>Malware (Malicious Software)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Módulo 1</dc:title>
  <dc:creator>Omar Acosta</dc:creator>
  <cp:lastModifiedBy>Omar Eduardo Acosta Ramos</cp:lastModifiedBy>
  <cp:revision>274</cp:revision>
  <dcterms:created xsi:type="dcterms:W3CDTF">2020-08-06T14:47:51Z</dcterms:created>
  <dcterms:modified xsi:type="dcterms:W3CDTF">2023-08-18T13:29:07Z</dcterms:modified>
</cp:coreProperties>
</file>